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Lst>
  <p:notesMasterIdLst>
    <p:notesMasterId r:id="rId5"/>
  </p:notesMasterIdLst>
  <p:handoutMasterIdLst>
    <p:handoutMasterId r:id="rId78"/>
  </p:handoutMasterIdLst>
  <p:sldIdLst>
    <p:sldId id="311" r:id="rId4"/>
    <p:sldId id="379" r:id="rId6"/>
    <p:sldId id="561" r:id="rId7"/>
    <p:sldId id="618" r:id="rId8"/>
    <p:sldId id="828" r:id="rId9"/>
    <p:sldId id="619" r:id="rId10"/>
    <p:sldId id="620" r:id="rId11"/>
    <p:sldId id="329" r:id="rId12"/>
    <p:sldId id="441" r:id="rId13"/>
    <p:sldId id="1006" r:id="rId14"/>
    <p:sldId id="442" r:id="rId15"/>
    <p:sldId id="687" r:id="rId16"/>
    <p:sldId id="443" r:id="rId17"/>
    <p:sldId id="497" r:id="rId18"/>
    <p:sldId id="769" r:id="rId19"/>
    <p:sldId id="770" r:id="rId20"/>
    <p:sldId id="772" r:id="rId21"/>
    <p:sldId id="332" r:id="rId22"/>
    <p:sldId id="633" r:id="rId23"/>
    <p:sldId id="378" r:id="rId24"/>
    <p:sldId id="334" r:id="rId25"/>
    <p:sldId id="622" r:id="rId26"/>
    <p:sldId id="335" r:id="rId27"/>
    <p:sldId id="336" r:id="rId28"/>
    <p:sldId id="337" r:id="rId29"/>
    <p:sldId id="338" r:id="rId30"/>
    <p:sldId id="896" r:id="rId31"/>
    <p:sldId id="897"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1007" r:id="rId49"/>
    <p:sldId id="1008" r:id="rId50"/>
    <p:sldId id="361" r:id="rId51"/>
    <p:sldId id="362" r:id="rId52"/>
    <p:sldId id="363" r:id="rId53"/>
    <p:sldId id="365" r:id="rId54"/>
    <p:sldId id="366" r:id="rId55"/>
    <p:sldId id="367" r:id="rId56"/>
    <p:sldId id="368" r:id="rId57"/>
    <p:sldId id="369" r:id="rId58"/>
    <p:sldId id="370" r:id="rId59"/>
    <p:sldId id="371" r:id="rId60"/>
    <p:sldId id="372" r:id="rId61"/>
    <p:sldId id="898" r:id="rId62"/>
    <p:sldId id="899" r:id="rId63"/>
    <p:sldId id="374" r:id="rId64"/>
    <p:sldId id="631" r:id="rId65"/>
    <p:sldId id="375" r:id="rId66"/>
    <p:sldId id="900" r:id="rId67"/>
    <p:sldId id="901" r:id="rId68"/>
    <p:sldId id="623" r:id="rId69"/>
    <p:sldId id="624" r:id="rId70"/>
    <p:sldId id="625" r:id="rId71"/>
    <p:sldId id="626" r:id="rId72"/>
    <p:sldId id="627" r:id="rId73"/>
    <p:sldId id="628" r:id="rId74"/>
    <p:sldId id="377" r:id="rId75"/>
    <p:sldId id="944" r:id="rId76"/>
    <p:sldId id="382" r:id="rId77"/>
  </p:sldIdLst>
  <p:sldSz cx="9144000" cy="6858000" type="screen4x3"/>
  <p:notesSz cx="6858000" cy="9144000"/>
  <p:embeddedFontLst>
    <p:embeddedFont>
      <p:font typeface="Calibri" panose="020F0502020204030204" pitchFamily="34" charset="0"/>
      <p:regular r:id="rId82"/>
      <p:bold r:id="rId83"/>
      <p:italic r:id="rId84"/>
      <p:boldItalic r:id="rId85"/>
    </p:embeddedFont>
    <p:embeddedFont>
      <p:font typeface="微软雅黑" panose="020B0503020204020204" charset="-122"/>
      <p:regular r:id="rId86"/>
    </p:embeddedFont>
    <p:embeddedFont>
      <p:font typeface="Rockwell" panose="02060603020205020403" pitchFamily="18" charset="0"/>
      <p:regular r:id="rId87"/>
      <p:bold r:id="rId88"/>
      <p:italic r:id="rId89"/>
      <p:boldItalic r:id="rId90"/>
    </p:embeddedFont>
    <p:embeddedFont>
      <p:font typeface="华文新魏" panose="02010800040101010101" pitchFamily="2" charset="-122"/>
      <p:regular r:id="rId91"/>
    </p:embeddedFont>
    <p:embeddedFont>
      <p:font typeface="方正姚体" panose="02010601030101010101" pitchFamily="2" charset="-122"/>
      <p:regular r:id="rId92"/>
    </p:embeddedFont>
    <p:embeddedFont>
      <p:font typeface="华文楷体" panose="02010600040101010101" pitchFamily="2" charset="-122"/>
      <p:regular r:id="rId93"/>
    </p:embeddedFont>
    <p:embeddedFont>
      <p:font typeface="楷体" panose="02010609060101010101" pitchFamily="49" charset="-122"/>
      <p:regular r:id="rId94"/>
    </p:embeddedFont>
    <p:embeddedFont>
      <p:font typeface="黑体" panose="02010609060101010101" pitchFamily="49" charset="-122"/>
      <p:regular r:id="rId95"/>
    </p:embeddedFont>
    <p:embeddedFont>
      <p:font typeface="Rockwell" panose="02060603020205020403"/>
      <p:regular r:id="rId96"/>
      <p:bold r:id="rId97"/>
      <p:italic r:id="rId98"/>
      <p:boldItalic r:id="rId99"/>
    </p:embeddedFont>
    <p:embeddedFont>
      <p:font typeface="Webdings" panose="05030102010509060703" pitchFamily="18" charset="2"/>
      <p:regular r:id="rId100"/>
    </p:embeddedFont>
    <p:embeddedFont>
      <p:font typeface="Tahoma" panose="020B0604030504040204" pitchFamily="34" charset="0"/>
      <p:regular r:id="rId101"/>
      <p:bold r:id="rId102"/>
    </p:embeddedFont>
    <p:embeddedFont>
      <p:font typeface="方正舒体" panose="02010601030101010101" pitchFamily="2" charset="-122"/>
      <p:regular r:id="rId103"/>
    </p:embeddedFont>
  </p:embeddedFontLst>
  <p:custDataLst>
    <p:tags r:id="rId104"/>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1B2A95"/>
    <a:srgbClr val="00CC00"/>
    <a:srgbClr val="004D86"/>
    <a:srgbClr val="17385F"/>
    <a:srgbClr val="CDC8A7"/>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25"/>
    <p:restoredTop sz="86801"/>
  </p:normalViewPr>
  <p:slideViewPr>
    <p:cSldViewPr showGuides="1">
      <p:cViewPr>
        <p:scale>
          <a:sx n="90" d="100"/>
          <a:sy n="90" d="100"/>
        </p:scale>
        <p:origin x="-1162" y="442"/>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728"/>
    </p:cViewPr>
  </p:sorter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font" Target="fonts/font18.fntdata"/><Relationship Id="rId98" Type="http://schemas.openxmlformats.org/officeDocument/2006/relationships/font" Target="fonts/font17.fntdata"/><Relationship Id="rId97" Type="http://schemas.openxmlformats.org/officeDocument/2006/relationships/font" Target="fonts/font16.fntdata"/><Relationship Id="rId96" Type="http://schemas.openxmlformats.org/officeDocument/2006/relationships/font" Target="fonts/font15.fntdata"/><Relationship Id="rId95" Type="http://schemas.openxmlformats.org/officeDocument/2006/relationships/font" Target="fonts/font14.fntdata"/><Relationship Id="rId94" Type="http://schemas.openxmlformats.org/officeDocument/2006/relationships/font" Target="fonts/font13.fntdata"/><Relationship Id="rId93" Type="http://schemas.openxmlformats.org/officeDocument/2006/relationships/font" Target="fonts/font12.fntdata"/><Relationship Id="rId92" Type="http://schemas.openxmlformats.org/officeDocument/2006/relationships/font" Target="fonts/font11.fntdata"/><Relationship Id="rId91" Type="http://schemas.openxmlformats.org/officeDocument/2006/relationships/font" Target="fonts/font10.fntdata"/><Relationship Id="rId90" Type="http://schemas.openxmlformats.org/officeDocument/2006/relationships/font" Target="fonts/font9.fntdata"/><Relationship Id="rId9" Type="http://schemas.openxmlformats.org/officeDocument/2006/relationships/slide" Target="slides/slide5.xml"/><Relationship Id="rId89" Type="http://schemas.openxmlformats.org/officeDocument/2006/relationships/font" Target="fonts/font8.fntdata"/><Relationship Id="rId88" Type="http://schemas.openxmlformats.org/officeDocument/2006/relationships/font" Target="fonts/font7.fntdata"/><Relationship Id="rId87" Type="http://schemas.openxmlformats.org/officeDocument/2006/relationships/font" Target="fonts/font6.fntdata"/><Relationship Id="rId86" Type="http://schemas.openxmlformats.org/officeDocument/2006/relationships/font" Target="fonts/font5.fntdata"/><Relationship Id="rId85" Type="http://schemas.openxmlformats.org/officeDocument/2006/relationships/font" Target="fonts/font4.fntdata"/><Relationship Id="rId84" Type="http://schemas.openxmlformats.org/officeDocument/2006/relationships/font" Target="fonts/font3.fntdata"/><Relationship Id="rId83" Type="http://schemas.openxmlformats.org/officeDocument/2006/relationships/font" Target="fonts/font2.fntdata"/><Relationship Id="rId82" Type="http://schemas.openxmlformats.org/officeDocument/2006/relationships/font" Target="fonts/font1.fntdata"/><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4" Type="http://schemas.openxmlformats.org/officeDocument/2006/relationships/tags" Target="tags/tag11.xml"/><Relationship Id="rId103" Type="http://schemas.openxmlformats.org/officeDocument/2006/relationships/font" Target="fonts/font22.fntdata"/><Relationship Id="rId102" Type="http://schemas.openxmlformats.org/officeDocument/2006/relationships/font" Target="fonts/font21.fntdata"/><Relationship Id="rId101" Type="http://schemas.openxmlformats.org/officeDocument/2006/relationships/font" Target="fonts/font20.fntdata"/><Relationship Id="rId100" Type="http://schemas.openxmlformats.org/officeDocument/2006/relationships/font" Target="fonts/font19.fntdata"/><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方正魏碑简体" pitchFamily="2" charset="-122"/>
                <a:cs typeface="+mn-ea"/>
              </a:rPr>
            </a:fld>
            <a:endParaRPr lang="zh-CN" altLang="en-US" strike="noStrike" noProof="1" smtClean="0">
              <a:latin typeface="Calibri" panose="020F0502020204030204" pitchFamily="34" charset="0"/>
              <a:ea typeface="方正魏碑简体" pitchFamily="2" charset="-122"/>
              <a:cs typeface="+mn-ea"/>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方正魏碑简体"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b="0">
                <a:ea typeface="+mn-ea"/>
              </a:defRPr>
            </a:lvl1pPr>
          </a:lstStyle>
          <a:p>
            <a:pPr marL="0" marR="0" lvl="0" indent="0" algn="l"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b="0">
                <a:ea typeface="+mn-ea"/>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b="0">
                <a:ea typeface="+mn-ea"/>
              </a:defRPr>
            </a:lvl1pPr>
          </a:lstStyle>
          <a:p>
            <a:pPr marL="0" marR="0" lvl="0" indent="0" algn="l"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en-US" altLang="zh-CN" sz="1200" b="0" strike="noStrike" noProof="1" dirty="0">
                <a:latin typeface="Calibri" panose="020F0502020204030204" pitchFamily="34" charset="0"/>
                <a:ea typeface="宋体" panose="02010600030101010101" pitchFamily="2" charset="-122"/>
                <a:cs typeface="+mn-ea"/>
              </a:rPr>
            </a:fld>
            <a:endParaRPr lang="en-US" altLang="zh-CN" sz="1200" b="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zdnet.com.cn/software_zone/2009/0507/1367053.shtml"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Slide Image Placeholder 1"/>
          <p:cNvSpPr>
            <a:spLocks noGrp="1" noRot="1" noChangeAspect="1" noTextEdit="1"/>
          </p:cNvSpPr>
          <p:nvPr>
            <p:ph type="sldImg"/>
          </p:nvPr>
        </p:nvSpPr>
        <p:spPr>
          <a:ln>
            <a:solidFill>
              <a:srgbClr val="000000"/>
            </a:solidFill>
            <a:miter/>
          </a:ln>
        </p:spPr>
      </p:sp>
      <p:sp>
        <p:nvSpPr>
          <p:cNvPr id="30722" name="Notes Placeholder 2"/>
          <p:cNvSpPr>
            <a:spLocks noGrp="1"/>
          </p:cNvSpPr>
          <p:nvPr>
            <p:ph type="body"/>
          </p:nvPr>
        </p:nvSpPr>
        <p:spPr>
          <a:noFill/>
          <a:ln>
            <a:noFill/>
          </a:ln>
        </p:spPr>
        <p:txBody>
          <a:bodyPr wrap="square" lIns="91440" tIns="45720" rIns="91440" bIns="45720" anchor="t"/>
          <a:p>
            <a:pPr lvl="0"/>
            <a:endParaRPr lang="zh-CN" altLang="zh-CN" dirty="0">
              <a:ea typeface="宋体" panose="02010600030101010101" pitchFamily="2" charset="-122"/>
            </a:endParaRPr>
          </a:p>
        </p:txBody>
      </p:sp>
      <p:sp>
        <p:nvSpPr>
          <p:cNvPr id="30723"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ea typeface="宋体" panose="02010600030101010101" pitchFamily="2" charset="-122"/>
              </a:rPr>
            </a:fld>
            <a:endParaRPr lang="en-US" altLang="zh-CN" sz="1200" b="0"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50178" name="Rectangle 2"/>
          <p:cNvSpPr>
            <a:spLocks noGrp="1" noRot="1" noChangeAspect="1" noTextEdit="1"/>
          </p:cNvSpPr>
          <p:nvPr>
            <p:ph type="sldImg"/>
          </p:nvPr>
        </p:nvSpPr>
        <p:spPr>
          <a:ln>
            <a:solidFill>
              <a:srgbClr val="000000"/>
            </a:solidFill>
            <a:miter/>
          </a:ln>
        </p:spPr>
      </p:sp>
      <p:sp>
        <p:nvSpPr>
          <p:cNvPr id="50179"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52226" name="Rectangle 2"/>
          <p:cNvSpPr>
            <a:spLocks noGrp="1" noRot="1" noChangeAspect="1" noTextEdit="1"/>
          </p:cNvSpPr>
          <p:nvPr>
            <p:ph type="sldImg"/>
          </p:nvPr>
        </p:nvSpPr>
        <p:spPr>
          <a:ln>
            <a:solidFill>
              <a:srgbClr val="000000"/>
            </a:solidFill>
            <a:miter/>
          </a:ln>
        </p:spPr>
      </p:sp>
      <p:sp>
        <p:nvSpPr>
          <p:cNvPr id="52227"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57346" name="Rectangle 2"/>
          <p:cNvSpPr>
            <a:spLocks noGrp="1" noRot="1" noChangeAspect="1" noTextEdit="1"/>
          </p:cNvSpPr>
          <p:nvPr>
            <p:ph type="sldImg"/>
          </p:nvPr>
        </p:nvSpPr>
        <p:spPr>
          <a:ln>
            <a:solidFill>
              <a:srgbClr val="000000"/>
            </a:solidFill>
            <a:miter/>
          </a:ln>
        </p:spPr>
      </p:sp>
      <p:sp>
        <p:nvSpPr>
          <p:cNvPr id="57347"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Java不是入门的最佳选择，原因如下：　　1)以人工智能为代表的新应用逐渐普及，难度逐渐降低。　　2)大数据之上的数据分析需求将爆发式增长。　　3)Java企业开发门槛提高，三年经验是标准要求。　　4)很多应用都是通过云计算完成的。企业上云是大势所趋。很多应用不需要企业自己开发。</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59394" name="Rectangle 2"/>
          <p:cNvSpPr>
            <a:spLocks noGrp="1" noRot="1" noChangeAspect="1" noTextEdit="1"/>
          </p:cNvSpPr>
          <p:nvPr>
            <p:ph type="sldImg"/>
          </p:nvPr>
        </p:nvSpPr>
        <p:spPr>
          <a:ln>
            <a:solidFill>
              <a:srgbClr val="000000"/>
            </a:solidFill>
            <a:miter/>
          </a:ln>
        </p:spPr>
      </p:sp>
      <p:sp>
        <p:nvSpPr>
          <p:cNvPr id="59395"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有无</a:t>
            </a:r>
            <a:r>
              <a:rPr lang="en-US" altLang="zh-CN"/>
              <a:t>C</a:t>
            </a:r>
            <a:r>
              <a:rPr lang="zh-CN" altLang="en-US" dirty="0">
                <a:ea typeface="宋体" panose="02010600030101010101" pitchFamily="2" charset="-122"/>
              </a:rPr>
              <a:t>语言基础不重要</a:t>
            </a:r>
            <a:endParaRPr lang="zh-CN" altLang="en-US" dirty="0">
              <a:ea typeface="宋体" panose="02010600030101010101" pitchFamily="2" charset="-122"/>
            </a:endParaRPr>
          </a:p>
          <a:p>
            <a:pPr lvl="0"/>
            <a:r>
              <a:rPr lang="zh-CN" altLang="en-US" dirty="0">
                <a:ea typeface="宋体" panose="02010600030101010101" pitchFamily="2" charset="-122"/>
              </a:rPr>
              <a:t>无他，唯手熟尔！</a:t>
            </a:r>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7"/>
          <p:cNvSpPr>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61442" name="Rectangle 2"/>
          <p:cNvSpPr>
            <a:spLocks noGrp="1" noRot="1" noChangeAspect="1" noTextEdit="1"/>
          </p:cNvSpPr>
          <p:nvPr>
            <p:ph type="sldImg"/>
          </p:nvPr>
        </p:nvSpPr>
        <p:spPr>
          <a:ln>
            <a:solidFill>
              <a:srgbClr val="000000"/>
            </a:solidFill>
            <a:miter/>
          </a:ln>
        </p:spPr>
      </p:sp>
      <p:sp>
        <p:nvSpPr>
          <p:cNvPr id="61443"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更换教材的图片</a:t>
            </a:r>
            <a:endParaRPr lang="zh-CN" altLang="zh-CN"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Slide Image Placeholder 1"/>
          <p:cNvSpPr>
            <a:spLocks noGrp="1" noRot="1" noChangeAspect="1" noTextEdit="1"/>
          </p:cNvSpPr>
          <p:nvPr>
            <p:ph type="sldImg"/>
          </p:nvPr>
        </p:nvSpPr>
        <p:spPr>
          <a:ln>
            <a:solidFill>
              <a:srgbClr val="000000"/>
            </a:solidFill>
            <a:miter/>
          </a:ln>
        </p:spPr>
      </p:sp>
      <p:sp>
        <p:nvSpPr>
          <p:cNvPr id="63490" name="Notes Placeholder 2"/>
          <p:cNvSpPr>
            <a:spLocks noGrp="1"/>
          </p:cNvSpPr>
          <p:nvPr>
            <p:ph type="body"/>
          </p:nvPr>
        </p:nvSpPr>
        <p:spPr>
          <a:noFill/>
          <a:ln>
            <a:noFill/>
          </a:ln>
        </p:spPr>
        <p:txBody>
          <a:bodyPr wrap="square" lIns="91440" tIns="45720" rIns="91440" bIns="45720" anchor="t"/>
          <a:p>
            <a:pPr lvl="0"/>
            <a:endParaRPr lang="zh-CN" altLang="zh-CN" dirty="0">
              <a:ea typeface="宋体" panose="02010600030101010101" pitchFamily="2" charset="-122"/>
            </a:endParaRPr>
          </a:p>
        </p:txBody>
      </p:sp>
      <p:sp>
        <p:nvSpPr>
          <p:cNvPr id="63491"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ea typeface="宋体" panose="02010600030101010101" pitchFamily="2" charset="-122"/>
              </a:rPr>
            </a:fld>
            <a:endParaRPr lang="en-US" altLang="zh-CN" sz="1200" b="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65538" name="Rectangle 2"/>
          <p:cNvSpPr>
            <a:spLocks noGrp="1" noRot="1" noChangeAspect="1" noTextEdit="1"/>
          </p:cNvSpPr>
          <p:nvPr>
            <p:ph type="sldImg"/>
          </p:nvPr>
        </p:nvSpPr>
        <p:spPr>
          <a:ln>
            <a:solidFill>
              <a:srgbClr val="000000"/>
            </a:solidFill>
            <a:miter/>
          </a:ln>
        </p:spPr>
      </p:sp>
      <p:sp>
        <p:nvSpPr>
          <p:cNvPr id="65539" name="Rectangle 3"/>
          <p:cNvSpPr>
            <a:spLocks noGrp="1"/>
          </p:cNvSpPr>
          <p:nvPr>
            <p:ph type="body"/>
          </p:nvPr>
        </p:nvSpPr>
        <p:spPr>
          <a:noFill/>
          <a:ln>
            <a:noFill/>
          </a:ln>
        </p:spPr>
        <p:txBody>
          <a:bodyPr wrap="square" lIns="91440" tIns="45720" rIns="91440" bIns="45720" anchor="t"/>
          <a:p>
            <a:pPr lvl="0"/>
            <a:endParaRPr lang="zh-CN" altLang="zh-CN"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ea typeface="宋体" panose="02010600030101010101" pitchFamily="2" charset="-122"/>
                <a:sym typeface="+mn-ea"/>
              </a:rPr>
              <a:t>晶体管、集成电路、大规模集成电路</a:t>
            </a:r>
            <a:endParaRPr lang="zh-CN" altLang="en-US">
              <a:ea typeface="宋体" panose="02010600030101010101" pitchFamily="2" charset="-122"/>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68610" name="Rectangle 2"/>
          <p:cNvSpPr>
            <a:spLocks noGrp="1" noRot="1" noChangeAspect="1" noTextEdit="1"/>
          </p:cNvSpPr>
          <p:nvPr>
            <p:ph type="sldImg"/>
          </p:nvPr>
        </p:nvSpPr>
        <p:spPr>
          <a:ln>
            <a:solidFill>
              <a:srgbClr val="000000"/>
            </a:solidFill>
            <a:miter/>
          </a:ln>
        </p:spPr>
      </p:sp>
      <p:sp>
        <p:nvSpPr>
          <p:cNvPr id="68611"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1946</a:t>
            </a:r>
            <a:r>
              <a:rPr lang="zh-CN" altLang="en-US" dirty="0">
                <a:ea typeface="宋体" panose="02010600030101010101" pitchFamily="2" charset="-122"/>
              </a:rPr>
              <a:t>第一台数字电子计算机</a:t>
            </a:r>
            <a:r>
              <a:rPr lang="en-US" altLang="zh-CN">
                <a:ea typeface="宋体" panose="02010600030101010101" pitchFamily="2" charset="-122"/>
              </a:rPr>
              <a:t>ENIAC</a:t>
            </a:r>
            <a:endParaRPr lang="en-US" altLang="zh-CN">
              <a:ea typeface="宋体" panose="02010600030101010101" pitchFamily="2" charset="-122"/>
            </a:endParaRPr>
          </a:p>
          <a:p>
            <a:pPr lvl="0"/>
            <a:r>
              <a:rPr lang="en-US" altLang="zh-CN">
                <a:ea typeface="宋体" panose="02010600030101010101" pitchFamily="2" charset="-122"/>
              </a:rPr>
              <a:t>1954</a:t>
            </a:r>
            <a:r>
              <a:rPr lang="zh-CN" altLang="en-US" dirty="0">
                <a:ea typeface="宋体" panose="02010600030101010101" pitchFamily="2" charset="-122"/>
              </a:rPr>
              <a:t>年高级语言</a:t>
            </a:r>
            <a:r>
              <a:rPr lang="en-US" altLang="zh-CN">
                <a:ea typeface="宋体" panose="02010600030101010101" pitchFamily="2" charset="-122"/>
              </a:rPr>
              <a:t>FORTRAN</a:t>
            </a:r>
            <a:endParaRPr lang="en-US" altLang="zh-CN">
              <a:ea typeface="宋体" panose="02010600030101010101" pitchFamily="2" charset="-122"/>
            </a:endParaRPr>
          </a:p>
          <a:p>
            <a:pPr lvl="0"/>
            <a:r>
              <a:rPr lang="en-US" altLang="zh-CN">
                <a:ea typeface="宋体" panose="02010600030101010101" pitchFamily="2" charset="-122"/>
              </a:rPr>
              <a:t>1970</a:t>
            </a:r>
            <a:r>
              <a:rPr lang="zh-CN" altLang="en-US" dirty="0">
                <a:ea typeface="宋体" panose="02010600030101010101" pitchFamily="2" charset="-122"/>
              </a:rPr>
              <a:t>年结构化语言</a:t>
            </a:r>
            <a:r>
              <a:rPr lang="en-US" altLang="zh-CN">
                <a:ea typeface="宋体" panose="02010600030101010101" pitchFamily="2" charset="-122"/>
              </a:rPr>
              <a:t>PASCAL </a:t>
            </a:r>
            <a:r>
              <a:rPr lang="zh-CN" altLang="en-US">
                <a:ea typeface="宋体" panose="02010600030101010101" pitchFamily="2" charset="-122"/>
              </a:rPr>
              <a:t>：Pascal语言的语法结构相对简单，更加结构化，代码可读性较好；而C语言的语法结构较为灵活，允许编写较为复杂的代码逻辑。</a:t>
            </a:r>
            <a:endParaRPr lang="zh-CN" altLang="en-US">
              <a:ea typeface="宋体" panose="02010600030101010101" pitchFamily="2" charset="-122"/>
            </a:endParaRPr>
          </a:p>
          <a:p>
            <a:pPr lvl="0"/>
            <a:r>
              <a:rPr lang="en-US" altLang="zh-CN">
                <a:ea typeface="宋体" panose="02010600030101010101" pitchFamily="2" charset="-122"/>
              </a:rPr>
              <a:t>1980</a:t>
            </a:r>
            <a:r>
              <a:rPr lang="zh-CN" altLang="en-US" dirty="0">
                <a:ea typeface="宋体" panose="02010600030101010101" pitchFamily="2" charset="-122"/>
              </a:rPr>
              <a:t>年面向对象</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r>
              <a:rPr lang="zh-CN" altLang="en-US" dirty="0">
                <a:ea typeface="宋体" panose="02010600030101010101" pitchFamily="2" charset="-122"/>
              </a:rPr>
              <a:t>脚本语言的优点</a:t>
            </a:r>
            <a:endParaRPr lang="zh-CN" altLang="en-US" dirty="0">
              <a:ea typeface="宋体" panose="02010600030101010101" pitchFamily="2" charset="-122"/>
            </a:endParaRPr>
          </a:p>
          <a:p>
            <a:pPr lvl="0"/>
            <a:r>
              <a:rPr lang="zh-CN" altLang="en-US" dirty="0">
                <a:ea typeface="宋体" panose="02010600030101010101" pitchFamily="2" charset="-122"/>
              </a:rPr>
              <a:t>https://baijiahao.baidu.com/s?id=1708488305293124776&amp;wfr=spider&amp;for=pc</a:t>
            </a:r>
            <a:endParaRPr lang="zh-CN" altLang="en-US" dirty="0">
              <a:ea typeface="宋体" panose="02010600030101010101" pitchFamily="2" charset="-122"/>
            </a:endParaRPr>
          </a:p>
          <a:p>
            <a:pPr lvl="0"/>
            <a:r>
              <a:rPr lang="en-US" altLang="zh-CN" dirty="0">
                <a:ea typeface="宋体" panose="02010600030101010101" pitchFamily="2" charset="-122"/>
              </a:rPr>
              <a:t>python</a:t>
            </a:r>
            <a:r>
              <a:rPr lang="zh-CN" altLang="en-US" dirty="0">
                <a:ea typeface="宋体" panose="02010600030101010101" pitchFamily="2" charset="-122"/>
              </a:rPr>
              <a:t>的优点</a:t>
            </a:r>
            <a:endParaRPr lang="zh-CN" altLang="en-US" dirty="0">
              <a:ea typeface="宋体" panose="02010600030101010101" pitchFamily="2" charset="-122"/>
            </a:endParaRPr>
          </a:p>
          <a:p>
            <a:pPr lvl="0"/>
            <a:r>
              <a:rPr lang="zh-CN" altLang="en-US" dirty="0">
                <a:ea typeface="宋体" panose="02010600030101010101" pitchFamily="2" charset="-122"/>
              </a:rPr>
              <a:t>http://c.biancheng.net/view/4129.html</a:t>
            </a:r>
            <a:endParaRPr lang="zh-CN" altLang="en-US"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71682" name="Rectangle 2"/>
          <p:cNvSpPr>
            <a:spLocks noGrp="1" noRot="1" noChangeAspect="1" noTextEdit="1"/>
          </p:cNvSpPr>
          <p:nvPr>
            <p:ph type="sldImg"/>
          </p:nvPr>
        </p:nvSpPr>
        <p:spPr>
          <a:ln>
            <a:solidFill>
              <a:srgbClr val="000000"/>
            </a:solidFill>
            <a:miter/>
          </a:ln>
        </p:spPr>
      </p:sp>
      <p:sp>
        <p:nvSpPr>
          <p:cNvPr id="71683"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2000</a:t>
            </a:r>
            <a:r>
              <a:rPr lang="zh-CN" altLang="en-US" dirty="0">
                <a:ea typeface="宋体" panose="02010600030101010101" pitchFamily="2" charset="-122"/>
              </a:rPr>
              <a:t>年，</a:t>
            </a:r>
            <a:r>
              <a:rPr lang="en-US" altLang="zh-CN">
                <a:ea typeface="宋体" panose="02010600030101010101" pitchFamily="2" charset="-122"/>
              </a:rPr>
              <a:t>JAVA</a:t>
            </a:r>
            <a:r>
              <a:rPr lang="zh-CN" altLang="en-US" dirty="0">
                <a:ea typeface="宋体" panose="02010600030101010101" pitchFamily="2" charset="-122"/>
              </a:rPr>
              <a:t>被评为</a:t>
            </a:r>
            <a:r>
              <a:rPr lang="en-US" altLang="zh-CN">
                <a:ea typeface="宋体" panose="02010600030101010101" pitchFamily="2" charset="-122"/>
              </a:rPr>
              <a:t>20</a:t>
            </a:r>
            <a:r>
              <a:rPr lang="zh-CN" altLang="en-US" dirty="0">
                <a:ea typeface="宋体" panose="02010600030101010101" pitchFamily="2" charset="-122"/>
              </a:rPr>
              <a:t>世纪十大科技成果之一</a:t>
            </a:r>
            <a:endParaRPr lang="en-US" altLang="zh-CN">
              <a:ea typeface="宋体" panose="02010600030101010101" pitchFamily="2" charset="-122"/>
            </a:endParaRPr>
          </a:p>
          <a:p>
            <a:pPr lvl="0"/>
            <a:r>
              <a:rPr lang="en-US" altLang="zh-CN">
                <a:ea typeface="宋体" panose="02010600030101010101" pitchFamily="2" charset="-122"/>
              </a:rPr>
              <a:t>2011</a:t>
            </a:r>
            <a:r>
              <a:rPr lang="zh-CN" altLang="en-US" dirty="0">
                <a:ea typeface="宋体" panose="02010600030101010101" pitchFamily="2" charset="-122"/>
              </a:rPr>
              <a:t>年世界首富榜</a:t>
            </a:r>
            <a:endParaRPr lang="zh-CN" altLang="en-US" dirty="0">
              <a:ea typeface="宋体" panose="02010600030101010101" pitchFamily="2" charset="-122"/>
            </a:endParaRPr>
          </a:p>
          <a:p>
            <a:pPr lvl="0"/>
            <a:r>
              <a:rPr lang="en-US" altLang="zh-CN">
                <a:ea typeface="宋体" panose="02010600030101010101" pitchFamily="2" charset="-122"/>
              </a:rPr>
              <a:t>1 </a:t>
            </a:r>
            <a:r>
              <a:rPr lang="zh-CN" altLang="en-US" dirty="0">
                <a:ea typeface="宋体" panose="02010600030101010101" pitchFamily="2" charset="-122"/>
              </a:rPr>
              <a:t>卡洛斯</a:t>
            </a:r>
            <a:r>
              <a:rPr lang="en-US" altLang="zh-CN">
                <a:ea typeface="宋体" panose="02010600030101010101" pitchFamily="2" charset="-122"/>
              </a:rPr>
              <a:t>•</a:t>
            </a:r>
            <a:r>
              <a:rPr lang="zh-CN" altLang="en-US" dirty="0">
                <a:ea typeface="宋体" panose="02010600030101010101" pitchFamily="2" charset="-122"/>
              </a:rPr>
              <a:t>斯利姆</a:t>
            </a:r>
            <a:r>
              <a:rPr lang="en-US" altLang="zh-CN">
                <a:ea typeface="宋体" panose="02010600030101010101" pitchFamily="2" charset="-122"/>
              </a:rPr>
              <a:t>•</a:t>
            </a:r>
            <a:r>
              <a:rPr lang="zh-CN" altLang="en-US" dirty="0">
                <a:ea typeface="宋体" panose="02010600030101010101" pitchFamily="2" charset="-122"/>
              </a:rPr>
              <a:t>埃卢</a:t>
            </a:r>
            <a:r>
              <a:rPr lang="en-US" altLang="zh-CN">
                <a:ea typeface="宋体" panose="02010600030101010101" pitchFamily="2" charset="-122"/>
              </a:rPr>
              <a:t>/Carlos Slim </a:t>
            </a:r>
            <a:r>
              <a:rPr lang="en-US" altLang="zh-CN" err="1">
                <a:ea typeface="宋体" panose="02010600030101010101" pitchFamily="2" charset="-122"/>
              </a:rPr>
              <a:t>Helu</a:t>
            </a:r>
            <a:r>
              <a:rPr lang="en-US" altLang="zh-CN">
                <a:ea typeface="宋体" panose="02010600030101010101" pitchFamily="2" charset="-122"/>
              </a:rPr>
              <a:t> 740</a:t>
            </a:r>
            <a:r>
              <a:rPr lang="zh-CN" altLang="en-US" dirty="0">
                <a:ea typeface="宋体" panose="02010600030101010101" pitchFamily="2" charset="-122"/>
              </a:rPr>
              <a:t>亿美元 墨西哥 美洲</a:t>
            </a:r>
            <a:endParaRPr lang="en-US" altLang="zh-CN">
              <a:ea typeface="宋体" panose="02010600030101010101" pitchFamily="2" charset="-122"/>
            </a:endParaRPr>
          </a:p>
          <a:p>
            <a:pPr lvl="0"/>
            <a:r>
              <a:rPr lang="zh-CN" altLang="en-US" dirty="0">
                <a:ea typeface="宋体" panose="02010600030101010101" pitchFamily="2" charset="-122"/>
              </a:rPr>
              <a:t> </a:t>
            </a:r>
            <a:r>
              <a:rPr lang="en-US" altLang="zh-CN">
                <a:ea typeface="宋体" panose="02010600030101010101" pitchFamily="2" charset="-122"/>
              </a:rPr>
              <a:t>2 </a:t>
            </a:r>
            <a:r>
              <a:rPr lang="zh-CN" altLang="en-US" dirty="0">
                <a:ea typeface="宋体" panose="02010600030101010101" pitchFamily="2" charset="-122"/>
              </a:rPr>
              <a:t>比尔</a:t>
            </a:r>
            <a:r>
              <a:rPr lang="en-US" altLang="zh-CN">
                <a:ea typeface="宋体" panose="02010600030101010101" pitchFamily="2" charset="-122"/>
              </a:rPr>
              <a:t>•</a:t>
            </a:r>
            <a:r>
              <a:rPr lang="zh-CN" altLang="en-US" dirty="0">
                <a:ea typeface="宋体" panose="02010600030101010101" pitchFamily="2" charset="-122"/>
              </a:rPr>
              <a:t>盖茨</a:t>
            </a:r>
            <a:r>
              <a:rPr lang="en-US" altLang="zh-CN">
                <a:ea typeface="宋体" panose="02010600030101010101" pitchFamily="2" charset="-122"/>
              </a:rPr>
              <a:t>/Bill Gates 560</a:t>
            </a:r>
            <a:r>
              <a:rPr lang="zh-CN" altLang="en-US" dirty="0">
                <a:ea typeface="宋体" panose="02010600030101010101" pitchFamily="2" charset="-122"/>
              </a:rPr>
              <a:t>亿美元 美国 美国 </a:t>
            </a:r>
            <a:endParaRPr lang="en-US" altLang="zh-CN">
              <a:ea typeface="宋体" panose="02010600030101010101" pitchFamily="2" charset="-122"/>
            </a:endParaRPr>
          </a:p>
          <a:p>
            <a:pPr lvl="0"/>
            <a:r>
              <a:rPr lang="en-US" altLang="zh-CN">
                <a:ea typeface="宋体" panose="02010600030101010101" pitchFamily="2" charset="-122"/>
              </a:rPr>
              <a:t>3 </a:t>
            </a:r>
            <a:r>
              <a:rPr lang="zh-CN" altLang="en-US" dirty="0">
                <a:ea typeface="宋体" panose="02010600030101010101" pitchFamily="2" charset="-122"/>
              </a:rPr>
              <a:t>沃伦</a:t>
            </a:r>
            <a:r>
              <a:rPr lang="en-US" altLang="zh-CN">
                <a:ea typeface="宋体" panose="02010600030101010101" pitchFamily="2" charset="-122"/>
              </a:rPr>
              <a:t>•</a:t>
            </a:r>
            <a:r>
              <a:rPr lang="zh-CN" altLang="en-US" dirty="0">
                <a:ea typeface="宋体" panose="02010600030101010101" pitchFamily="2" charset="-122"/>
              </a:rPr>
              <a:t>巴菲特</a:t>
            </a:r>
            <a:r>
              <a:rPr lang="en-US" altLang="zh-CN">
                <a:ea typeface="宋体" panose="02010600030101010101" pitchFamily="2" charset="-122"/>
              </a:rPr>
              <a:t>/Warren </a:t>
            </a:r>
            <a:r>
              <a:rPr lang="en-US" altLang="zh-CN" err="1">
                <a:ea typeface="宋体" panose="02010600030101010101" pitchFamily="2" charset="-122"/>
              </a:rPr>
              <a:t>Buffett</a:t>
            </a:r>
            <a:r>
              <a:rPr lang="en-US" altLang="zh-CN">
                <a:ea typeface="宋体" panose="02010600030101010101" pitchFamily="2" charset="-122"/>
              </a:rPr>
              <a:t> 500</a:t>
            </a:r>
            <a:r>
              <a:rPr lang="zh-CN" altLang="en-US" dirty="0">
                <a:ea typeface="宋体" panose="02010600030101010101" pitchFamily="2" charset="-122"/>
              </a:rPr>
              <a:t>亿美元 美国 美国</a:t>
            </a:r>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32770" name="Rectangle 2"/>
          <p:cNvSpPr>
            <a:spLocks noGrp="1" noRot="1" noChangeAspect="1" noTextEdit="1"/>
          </p:cNvSpPr>
          <p:nvPr>
            <p:ph type="sldImg"/>
          </p:nvPr>
        </p:nvSpPr>
        <p:spPr>
          <a:ln>
            <a:solidFill>
              <a:srgbClr val="000000"/>
            </a:solidFill>
            <a:miter/>
          </a:ln>
        </p:spPr>
      </p:sp>
      <p:sp>
        <p:nvSpPr>
          <p:cNvPr id="32771" name="Rectangle 3"/>
          <p:cNvSpPr>
            <a:spLocks noGrp="1"/>
          </p:cNvSpPr>
          <p:nvPr>
            <p:ph type="body"/>
          </p:nvPr>
        </p:nvSpPr>
        <p:spPr>
          <a:noFill/>
          <a:ln>
            <a:noFill/>
          </a:ln>
        </p:spPr>
        <p:txBody>
          <a:bodyPr wrap="square" lIns="91440" tIns="45720" rIns="91440" bIns="45720" anchor="t"/>
          <a:p>
            <a:pPr lvl="0"/>
            <a:endParaRPr lang="zh-CN" altLang="zh-CN"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73730" name="Rectangle 2"/>
          <p:cNvSpPr>
            <a:spLocks noGrp="1" noRot="1" noChangeAspect="1" noTextEdit="1"/>
          </p:cNvSpPr>
          <p:nvPr>
            <p:ph type="sldImg"/>
          </p:nvPr>
        </p:nvSpPr>
        <p:spPr>
          <a:ln>
            <a:solidFill>
              <a:srgbClr val="000000"/>
            </a:solidFill>
            <a:miter/>
          </a:ln>
        </p:spPr>
      </p:sp>
      <p:sp>
        <p:nvSpPr>
          <p:cNvPr id="73731" name="Rectangle 3"/>
          <p:cNvSpPr>
            <a:spLocks noGrp="1"/>
          </p:cNvSpPr>
          <p:nvPr>
            <p:ph type="body"/>
          </p:nvPr>
        </p:nvSpPr>
        <p:spPr>
          <a:noFill/>
          <a:ln>
            <a:noFill/>
          </a:ln>
        </p:spPr>
        <p:txBody>
          <a:bodyPr wrap="square" lIns="91440" tIns="45720" rIns="91440" bIns="45720" anchor="t"/>
          <a:p>
            <a:pPr lvl="0"/>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https://zhuanlan.zhihu.com/p/465034540</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1990年，由于单片式计算机系统的火爆，sun公司为了抢占市场，成立了包括詹姆斯·高斯林在内的green小组，主要攻克家电的嵌入式应用，这些家电由于当时硬件的限制，计算处理能力和内存都非常有限，这就要求在极为紧凑的硬件中必须写入大量代码，且当时的嵌入式处理器芯片的种类繁杂，这对跨平台性要求极高，所以采用的语言必须具备简单、可移植、高性能等特点。当时最流行的语言是C++，所以green小组优先考虑使用C++编写程序，但是在实践过程中却发现单片机的硬件资源极其匮乏，而C++有过于庞大复杂。于是green小组萌生了开发一门实用性更强的语言的想法。green小组在C++的基础上进行了改良，去除了不太实用及影响安全的成分，并结合嵌入式系统的实时性要求，开发了一种称为Oak的面向对象语言，这就是java的前身。</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1992年，green小组向硬件生产商展示采用Oak语言开发的Green操作系统，可是硬件生产商觉得对Oak语言一无所知，贸然生产风险太大，所以Oak语言坐上了冷板凳。</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1993年，美国伊利诺州的伊利诺大学的NCSA组织，发表了第一个可以显示图片的浏览器，命名为MOSAIC浏览器，这是第一个万维网浏览器。</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1994年，green小组受到Mosaic浏览器的启发，认为互联网应用前景巨大，改变了面向硬件编程的目标，转而研究怎么将技术运用于互联网，并开发了一个小型万维网浏览器WebRunner。</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1995年，互联网蓬勃发展，许多公司看到了互联网的前景，纷纷投入大量人力、物力研究。这时Sun公司想到了冷板凳上的Oak，重新审视了一番Oak，发现其开发的应用特性刚好满足互联网的需求，所以加大力度开发了可以嵌入网页并且可以随同网页在网络上传输的Applet程序，并准备为Oak申请注册商标，但是发现该商标已被注册。一群程序员在那里左思右想，不知道该起什么名字，一人在看到咖啡的时候灵机一动，提议道：“要不就叫java吧”，其他人都表示赞同，于是Oak改名为JAVA，并与同年5月23日Sun world会议上正式发布Java和HotJava浏览器。JAVA就此诞生！</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版权声明：本文为CSDN博主「渴望成长」的原创文章，遵循CC 4.0 BY-SA版权协议，转载请附上原文出处链接及本声明。</a:t>
            </a:r>
            <a:endParaRPr lang="en-US" altLang="zh-CN">
              <a:latin typeface="Arial" panose="020B0604020202020204" pitchFamily="34" charset="0"/>
              <a:ea typeface="宋体" panose="02010600030101010101" pitchFamily="2" charset="-122"/>
            </a:endParaRPr>
          </a:p>
          <a:p>
            <a:pPr lvl="0"/>
            <a:r>
              <a:rPr lang="en-US" altLang="zh-CN">
                <a:latin typeface="Arial" panose="020B0604020202020204" pitchFamily="34" charset="0"/>
                <a:ea typeface="宋体" panose="02010600030101010101" pitchFamily="2" charset="-122"/>
              </a:rPr>
              <a:t>原文链接：https://blog.csdn.net/m0_51779342/article/details/116723871“</a:t>
            </a:r>
            <a:r>
              <a:rPr lang="zh-CN" altLang="en-US" dirty="0">
                <a:ea typeface="宋体" panose="02010600030101010101" pitchFamily="2" charset="-122"/>
              </a:rPr>
              <a:t>爪哇</a:t>
            </a:r>
            <a:r>
              <a:rPr lang="zh-CN" altLang="en-US" dirty="0">
                <a:latin typeface="Arial" panose="020B0604020202020204" pitchFamily="34" charset="0"/>
                <a:ea typeface="宋体" panose="02010600030101010101" pitchFamily="2" charset="-122"/>
              </a:rPr>
              <a:t>”</a:t>
            </a:r>
            <a:r>
              <a:rPr lang="zh-CN" altLang="en-US" dirty="0">
                <a:ea typeface="宋体" panose="02010600030101010101" pitchFamily="2" charset="-122"/>
              </a:rPr>
              <a:t>：印度尼西亚主要岛屿，盛产咖啡</a:t>
            </a:r>
            <a:endParaRPr lang="zh-CN" altLang="en-US" dirty="0">
              <a:ea typeface="宋体" panose="02010600030101010101" pitchFamily="2" charset="-122"/>
            </a:endParaRPr>
          </a:p>
          <a:p>
            <a:pPr lvl="0"/>
            <a:r>
              <a:rPr lang="en-US" altLang="zh-CN">
                <a:ea typeface="宋体" panose="02010600030101010101" pitchFamily="2" charset="-122"/>
              </a:rPr>
              <a:t>SUN</a:t>
            </a:r>
            <a:r>
              <a:rPr lang="zh-CN" altLang="en-US" dirty="0">
                <a:ea typeface="宋体" panose="02010600030101010101" pitchFamily="2" charset="-122"/>
              </a:rPr>
              <a:t>副总裁</a:t>
            </a:r>
            <a:r>
              <a:rPr lang="en-US" altLang="zh-CN">
                <a:ea typeface="宋体" panose="02010600030101010101" pitchFamily="2" charset="-122"/>
              </a:rPr>
              <a:t> </a:t>
            </a:r>
            <a:r>
              <a:rPr lang="en-US" altLang="zh-CN">
                <a:latin typeface="Arial" panose="020B0604020202020204" pitchFamily="34" charset="0"/>
                <a:ea typeface="宋体" panose="02010600030101010101" pitchFamily="2" charset="-122"/>
              </a:rPr>
              <a:t>“</a:t>
            </a:r>
            <a:r>
              <a:rPr lang="zh-CN" altLang="en-US" dirty="0">
                <a:ea typeface="宋体" panose="02010600030101010101" pitchFamily="2" charset="-122"/>
              </a:rPr>
              <a:t>让用户免费使用来占领市场份额</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pPr lvl="0"/>
            <a:endParaRPr lang="zh-CN" altLang="en-US" dirty="0">
              <a:ea typeface="宋体" panose="02010600030101010101" pitchFamily="2" charset="-122"/>
            </a:endParaRPr>
          </a:p>
          <a:p>
            <a:pPr lvl="0"/>
            <a:r>
              <a:rPr lang="en-US" altLang="zh-CN" dirty="0">
                <a:ea typeface="宋体" panose="02010600030101010101" pitchFamily="2" charset="-122"/>
              </a:rPr>
              <a:t>openjdk</a:t>
            </a:r>
            <a:r>
              <a:rPr lang="zh-CN" altLang="en-US" dirty="0">
                <a:ea typeface="宋体" panose="02010600030101010101" pitchFamily="2" charset="-122"/>
              </a:rPr>
              <a:t>与</a:t>
            </a:r>
            <a:r>
              <a:rPr lang="en-US" altLang="zh-CN" dirty="0">
                <a:ea typeface="宋体" panose="02010600030101010101" pitchFamily="2" charset="-122"/>
              </a:rPr>
              <a:t>jdk</a:t>
            </a:r>
            <a:r>
              <a:rPr lang="zh-CN" altLang="en-US" dirty="0">
                <a:ea typeface="宋体" panose="02010600030101010101" pitchFamily="2" charset="-122"/>
              </a:rPr>
              <a:t>的区别</a:t>
            </a:r>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ea typeface="宋体" panose="02010600030101010101" pitchFamily="2" charset="-122"/>
                <a:sym typeface="+mn-ea"/>
              </a:rPr>
              <a:t>openjdk</a:t>
            </a:r>
            <a:r>
              <a:rPr lang="zh-CN" altLang="en-US" dirty="0">
                <a:ea typeface="宋体" panose="02010600030101010101" pitchFamily="2" charset="-122"/>
                <a:sym typeface="+mn-ea"/>
              </a:rPr>
              <a:t>与</a:t>
            </a:r>
            <a:r>
              <a:rPr lang="en-US" altLang="zh-CN" dirty="0">
                <a:ea typeface="宋体" panose="02010600030101010101" pitchFamily="2" charset="-122"/>
                <a:sym typeface="+mn-ea"/>
              </a:rPr>
              <a:t>jdk</a:t>
            </a:r>
            <a:r>
              <a:rPr lang="zh-CN" altLang="en-US" dirty="0">
                <a:ea typeface="宋体" panose="02010600030101010101" pitchFamily="2" charset="-122"/>
                <a:sym typeface="+mn-ea"/>
              </a:rPr>
              <a:t>的区别</a:t>
            </a:r>
            <a:endParaRPr lang="zh-CN" altLang="en-US" dirty="0">
              <a:ea typeface="宋体" panose="02010600030101010101" pitchFamily="2" charset="-122"/>
            </a:endParaRPr>
          </a:p>
          <a:p>
            <a:r>
              <a:rPr lang="zh-CN" altLang="en-US">
                <a:sym typeface="+mn-ea"/>
              </a:rPr>
              <a:t>https://zhuanlan.zhihu.com/p/465034540</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76802" name="Rectangle 2"/>
          <p:cNvSpPr>
            <a:spLocks noGrp="1" noRot="1" noChangeAspect="1" noTextEdit="1"/>
          </p:cNvSpPr>
          <p:nvPr>
            <p:ph type="sldImg"/>
          </p:nvPr>
        </p:nvSpPr>
        <p:spPr>
          <a:ln>
            <a:solidFill>
              <a:srgbClr val="000000"/>
            </a:solidFill>
            <a:miter/>
          </a:ln>
        </p:spPr>
      </p:sp>
      <p:sp>
        <p:nvSpPr>
          <p:cNvPr id="76803"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如果你学习过 </a:t>
            </a:r>
            <a:r>
              <a:rPr lang="en-US" altLang="zh-CN">
                <a:ea typeface="宋体" panose="02010600030101010101" pitchFamily="2" charset="-122"/>
              </a:rPr>
              <a:t>C++</a:t>
            </a:r>
            <a:r>
              <a:rPr lang="zh-CN" altLang="en-US" dirty="0">
                <a:ea typeface="宋体" panose="02010600030101010101" pitchFamily="2" charset="-122"/>
              </a:rPr>
              <a:t>语言，你会感觉 </a:t>
            </a:r>
            <a:r>
              <a:rPr lang="en-US" altLang="zh-CN">
                <a:ea typeface="宋体" panose="02010600030101010101" pitchFamily="2" charset="-122"/>
              </a:rPr>
              <a:t>Java</a:t>
            </a:r>
            <a:r>
              <a:rPr lang="zh-CN" altLang="en-US" dirty="0">
                <a:ea typeface="宋体" panose="02010600030101010101" pitchFamily="2" charset="-122"/>
              </a:rPr>
              <a:t>很眼熟，因为 </a:t>
            </a:r>
            <a:r>
              <a:rPr lang="en-US" altLang="zh-CN">
                <a:ea typeface="宋体" panose="02010600030101010101" pitchFamily="2" charset="-122"/>
              </a:rPr>
              <a:t>Java</a:t>
            </a:r>
            <a:r>
              <a:rPr lang="zh-CN" altLang="en-US" dirty="0">
                <a:ea typeface="宋体" panose="02010600030101010101" pitchFamily="2" charset="-122"/>
              </a:rPr>
              <a:t>中许多基本语句的语法和 </a:t>
            </a:r>
            <a:r>
              <a:rPr lang="en-US" altLang="zh-CN">
                <a:ea typeface="宋体" panose="02010600030101010101" pitchFamily="2" charset="-122"/>
              </a:rPr>
              <a:t>C++</a:t>
            </a:r>
            <a:r>
              <a:rPr lang="zh-CN" altLang="en-US" dirty="0">
                <a:ea typeface="宋体" panose="02010600030101010101" pitchFamily="2" charset="-122"/>
              </a:rPr>
              <a:t>一样，像常用的循环语句，控制语句等和 </a:t>
            </a:r>
            <a:r>
              <a:rPr lang="en-US" altLang="zh-CN">
                <a:ea typeface="宋体" panose="02010600030101010101" pitchFamily="2" charset="-122"/>
              </a:rPr>
              <a:t>C++</a:t>
            </a:r>
            <a:r>
              <a:rPr lang="zh-CN" altLang="en-US" dirty="0">
                <a:ea typeface="宋体" panose="02010600030101010101" pitchFamily="2" charset="-122"/>
              </a:rPr>
              <a:t>几乎一样，但不要误解为 </a:t>
            </a:r>
            <a:r>
              <a:rPr lang="en-US" altLang="zh-CN">
                <a:ea typeface="宋体" panose="02010600030101010101" pitchFamily="2" charset="-122"/>
              </a:rPr>
              <a:t>Java </a:t>
            </a:r>
            <a:r>
              <a:rPr lang="zh-CN" altLang="en-US" dirty="0">
                <a:ea typeface="宋体" panose="02010600030101010101" pitchFamily="2" charset="-122"/>
              </a:rPr>
              <a:t>是 </a:t>
            </a:r>
            <a:r>
              <a:rPr lang="en-US" altLang="zh-CN">
                <a:ea typeface="宋体" panose="02010600030101010101" pitchFamily="2" charset="-122"/>
              </a:rPr>
              <a:t>C++</a:t>
            </a:r>
            <a:r>
              <a:rPr lang="zh-CN" altLang="en-US" dirty="0">
                <a:ea typeface="宋体" panose="02010600030101010101" pitchFamily="2" charset="-122"/>
              </a:rPr>
              <a:t>的增强版，</a:t>
            </a:r>
            <a:r>
              <a:rPr lang="en-US" altLang="zh-CN">
                <a:ea typeface="宋体" panose="02010600030101010101" pitchFamily="2" charset="-122"/>
              </a:rPr>
              <a:t>Java </a:t>
            </a:r>
            <a:r>
              <a:rPr lang="zh-CN" altLang="en-US" dirty="0">
                <a:ea typeface="宋体" panose="02010600030101010101" pitchFamily="2" charset="-122"/>
              </a:rPr>
              <a:t>和 </a:t>
            </a:r>
            <a:r>
              <a:rPr lang="en-US" altLang="zh-CN">
                <a:ea typeface="宋体" panose="02010600030101010101" pitchFamily="2" charset="-122"/>
              </a:rPr>
              <a:t>C++</a:t>
            </a:r>
            <a:r>
              <a:rPr lang="zh-CN" altLang="en-US" dirty="0">
                <a:ea typeface="宋体" panose="02010600030101010101" pitchFamily="2" charset="-122"/>
              </a:rPr>
              <a:t>是两种完全不同的语言，他们各有各的优势，将会长期并存下去，</a:t>
            </a:r>
            <a:r>
              <a:rPr lang="en-US" altLang="zh-CN">
                <a:ea typeface="宋体" panose="02010600030101010101" pitchFamily="2" charset="-122"/>
              </a:rPr>
              <a:t>Java </a:t>
            </a:r>
            <a:r>
              <a:rPr lang="zh-CN" altLang="en-US" dirty="0">
                <a:ea typeface="宋体" panose="02010600030101010101" pitchFamily="2" charset="-122"/>
              </a:rPr>
              <a:t>语言和 </a:t>
            </a:r>
            <a:r>
              <a:rPr lang="en-US" altLang="zh-CN">
                <a:ea typeface="宋体" panose="02010600030101010101" pitchFamily="2" charset="-122"/>
              </a:rPr>
              <a:t>C++</a:t>
            </a:r>
            <a:r>
              <a:rPr lang="zh-CN" altLang="en-US" dirty="0">
                <a:ea typeface="宋体" panose="02010600030101010101" pitchFamily="2" charset="-122"/>
              </a:rPr>
              <a:t>语言已成为软件开发者应当掌握的语言。如果从语言的简单性方面看，</a:t>
            </a:r>
            <a:r>
              <a:rPr lang="en-US" altLang="zh-CN">
                <a:ea typeface="宋体" panose="02010600030101010101" pitchFamily="2" charset="-122"/>
              </a:rPr>
              <a:t>Java</a:t>
            </a:r>
            <a:r>
              <a:rPr lang="zh-CN" altLang="en-US" dirty="0">
                <a:ea typeface="宋体" panose="02010600030101010101" pitchFamily="2" charset="-122"/>
              </a:rPr>
              <a:t>要比 </a:t>
            </a:r>
            <a:r>
              <a:rPr lang="en-US" altLang="zh-CN">
                <a:ea typeface="宋体" panose="02010600030101010101" pitchFamily="2" charset="-122"/>
              </a:rPr>
              <a:t>C++</a:t>
            </a:r>
            <a:r>
              <a:rPr lang="zh-CN" altLang="en-US" dirty="0">
                <a:ea typeface="宋体" panose="02010600030101010101" pitchFamily="2" charset="-122"/>
              </a:rPr>
              <a:t>简单，</a:t>
            </a:r>
            <a:r>
              <a:rPr lang="en-US" altLang="zh-CN">
                <a:ea typeface="宋体" panose="02010600030101010101" pitchFamily="2" charset="-122"/>
              </a:rPr>
              <a:t>C++</a:t>
            </a:r>
            <a:r>
              <a:rPr lang="zh-CN" altLang="en-US" dirty="0">
                <a:ea typeface="宋体" panose="02010600030101010101" pitchFamily="2" charset="-122"/>
              </a:rPr>
              <a:t>中许多容易混淆的概念，或者被</a:t>
            </a:r>
            <a:r>
              <a:rPr lang="en-US" altLang="zh-CN">
                <a:ea typeface="宋体" panose="02010600030101010101" pitchFamily="2" charset="-122"/>
              </a:rPr>
              <a:t>Java</a:t>
            </a:r>
            <a:r>
              <a:rPr lang="zh-CN" altLang="en-US" dirty="0">
                <a:ea typeface="宋体" panose="02010600030101010101" pitchFamily="2" charset="-122"/>
              </a:rPr>
              <a:t>弃之不用了，或者以一种更清楚更容易理解的方式实现，例如，</a:t>
            </a:r>
            <a:r>
              <a:rPr lang="en-US" altLang="zh-CN">
                <a:ea typeface="宋体" panose="02010600030101010101" pitchFamily="2" charset="-122"/>
              </a:rPr>
              <a:t>Java</a:t>
            </a:r>
            <a:r>
              <a:rPr lang="zh-CN" altLang="en-US" dirty="0">
                <a:ea typeface="宋体" panose="02010600030101010101" pitchFamily="2" charset="-122"/>
              </a:rPr>
              <a:t>不再有指针的概念。 </a:t>
            </a:r>
            <a:endParaRPr lang="zh-CN" altLang="en-US"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78850" name="Rectangle 2"/>
          <p:cNvSpPr>
            <a:spLocks noGrp="1" noRot="1" noChangeAspect="1" noTextEdit="1"/>
          </p:cNvSpPr>
          <p:nvPr>
            <p:ph type="sldImg"/>
          </p:nvPr>
        </p:nvSpPr>
        <p:spPr>
          <a:ln>
            <a:solidFill>
              <a:srgbClr val="000000"/>
            </a:solidFill>
            <a:miter/>
          </a:ln>
        </p:spPr>
      </p:sp>
      <p:sp>
        <p:nvSpPr>
          <p:cNvPr id="78851" name="Rectangle 3"/>
          <p:cNvSpPr>
            <a:spLocks noGrp="1"/>
          </p:cNvSpPr>
          <p:nvPr>
            <p:ph type="body"/>
          </p:nvPr>
        </p:nvSpPr>
        <p:spPr>
          <a:noFill/>
          <a:ln>
            <a:noFill/>
          </a:ln>
        </p:spPr>
        <p:txBody>
          <a:bodyPr wrap="square" lIns="91440" tIns="45720" rIns="91440" bIns="45720" anchor="t"/>
          <a:p>
            <a:pPr lvl="1" indent="0"/>
            <a:endParaRPr lang="zh-CN" altLang="en-US" b="1" dirty="0">
              <a:solidFill>
                <a:schemeClr val="bg1"/>
              </a:solidFill>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80898" name="Rectangle 2"/>
          <p:cNvSpPr>
            <a:spLocks noGrp="1" noRot="1" noChangeAspect="1" noTextEdit="1"/>
          </p:cNvSpPr>
          <p:nvPr>
            <p:ph type="sldImg"/>
          </p:nvPr>
        </p:nvSpPr>
        <p:spPr>
          <a:ln>
            <a:solidFill>
              <a:srgbClr val="000000"/>
            </a:solidFill>
            <a:miter/>
          </a:ln>
        </p:spPr>
      </p:sp>
      <p:sp>
        <p:nvSpPr>
          <p:cNvPr id="80899" name="Rectangle 3"/>
          <p:cNvSpPr>
            <a:spLocks noGrp="1"/>
          </p:cNvSpPr>
          <p:nvPr>
            <p:ph type="body"/>
          </p:nvPr>
        </p:nvSpPr>
        <p:spPr>
          <a:noFill/>
          <a:ln>
            <a:noFill/>
          </a:ln>
        </p:spPr>
        <p:txBody>
          <a:bodyPr wrap="square" lIns="91440" tIns="45720" rIns="91440" bIns="45720" anchor="t"/>
          <a:p>
            <a:pPr lvl="1" indent="0"/>
            <a:endParaRPr lang="zh-CN" altLang="en-US" b="1" dirty="0">
              <a:solidFill>
                <a:schemeClr val="bg1"/>
              </a:solidFill>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82946" name="Rectangle 2"/>
          <p:cNvSpPr>
            <a:spLocks noGrp="1" noRot="1" noChangeAspect="1" noTextEdit="1"/>
          </p:cNvSpPr>
          <p:nvPr>
            <p:ph type="sldImg"/>
          </p:nvPr>
        </p:nvSpPr>
        <p:spPr>
          <a:ln>
            <a:solidFill>
              <a:srgbClr val="000000"/>
            </a:solidFill>
            <a:miter/>
          </a:ln>
        </p:spPr>
      </p:sp>
      <p:sp>
        <p:nvSpPr>
          <p:cNvPr id="82947" name="Rectangle 3"/>
          <p:cNvSpPr>
            <a:spLocks noGrp="1"/>
          </p:cNvSpPr>
          <p:nvPr>
            <p:ph type="body"/>
          </p:nvPr>
        </p:nvSpPr>
        <p:spPr>
          <a:noFill/>
          <a:ln>
            <a:noFill/>
          </a:ln>
        </p:spPr>
        <p:txBody>
          <a:bodyPr wrap="square" lIns="91440" tIns="45720" rIns="91440" bIns="45720" anchor="t"/>
          <a:p>
            <a:pPr lvl="0"/>
            <a:endParaRPr lang="en-US" altLang="zh-CN" b="1">
              <a:solidFill>
                <a:schemeClr val="bg1"/>
              </a:solidFill>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84994" name="Rectangle 2"/>
          <p:cNvSpPr>
            <a:spLocks noGrp="1" noRot="1" noChangeAspect="1" noTextEdit="1"/>
          </p:cNvSpPr>
          <p:nvPr>
            <p:ph type="sldImg"/>
          </p:nvPr>
        </p:nvSpPr>
        <p:spPr>
          <a:ln>
            <a:solidFill>
              <a:srgbClr val="000000"/>
            </a:solidFill>
            <a:miter/>
          </a:ln>
        </p:spPr>
      </p:sp>
      <p:sp>
        <p:nvSpPr>
          <p:cNvPr id="8499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 </a:t>
            </a:r>
            <a:r>
              <a:rPr lang="en-US" altLang="zh-CN" b="1">
                <a:solidFill>
                  <a:schemeClr val="hlink"/>
                </a:solidFill>
                <a:ea typeface="宋体" panose="02010600030101010101" pitchFamily="2" charset="-122"/>
              </a:rPr>
              <a:t>	</a:t>
            </a:r>
            <a:r>
              <a:rPr lang="zh-CN" altLang="en-US" b="1" dirty="0">
                <a:solidFill>
                  <a:schemeClr val="bg1"/>
                </a:solidFill>
                <a:ea typeface="宋体" panose="02010600030101010101" pitchFamily="2" charset="-122"/>
              </a:rPr>
              <a:t>在语言和运行环境中引入了多级安全措施：</a:t>
            </a:r>
            <a:endParaRPr lang="zh-CN" altLang="en-US" b="1" dirty="0">
              <a:solidFill>
                <a:schemeClr val="bg1"/>
              </a:solidFill>
              <a:ea typeface="宋体" panose="02010600030101010101" pitchFamily="2" charset="-122"/>
            </a:endParaRPr>
          </a:p>
          <a:p>
            <a:pPr lvl="1" indent="0"/>
            <a:r>
              <a:rPr lang="en-US" altLang="zh-CN" sz="3200" b="1">
                <a:solidFill>
                  <a:schemeClr val="bg1"/>
                </a:solidFill>
                <a:latin typeface="Times New Roman" panose="02020603050405020304" pitchFamily="18" charset="0"/>
                <a:ea typeface="宋体" panose="02010600030101010101" pitchFamily="2" charset="-122"/>
                <a:sym typeface="Wingdings" panose="05000000000000000000" pitchFamily="2" charset="2"/>
              </a:rPr>
              <a:t></a:t>
            </a:r>
            <a:r>
              <a:rPr lang="en-US" altLang="zh-CN" sz="3200">
                <a:solidFill>
                  <a:schemeClr val="bg1"/>
                </a:solidFill>
                <a:ea typeface="宋体" panose="02010600030101010101" pitchFamily="2" charset="-122"/>
              </a:rPr>
              <a:t>Java</a:t>
            </a:r>
            <a:r>
              <a:rPr lang="zh-CN" altLang="zh-CN" sz="3200" dirty="0">
                <a:solidFill>
                  <a:schemeClr val="bg1"/>
                </a:solidFill>
                <a:ea typeface="宋体" panose="02010600030101010101" pitchFamily="2" charset="-122"/>
              </a:rPr>
              <a:t>不支持指针</a:t>
            </a:r>
            <a:r>
              <a:rPr lang="zh-CN" altLang="en-US" sz="3200" dirty="0">
                <a:solidFill>
                  <a:schemeClr val="bg1"/>
                </a:solidFill>
                <a:ea typeface="宋体" panose="02010600030101010101" pitchFamily="2" charset="-122"/>
              </a:rPr>
              <a:t>，</a:t>
            </a:r>
            <a:r>
              <a:rPr lang="zh-CN" altLang="zh-CN" sz="3200" dirty="0">
                <a:solidFill>
                  <a:schemeClr val="bg1"/>
                </a:solidFill>
                <a:ea typeface="宋体" panose="02010600030101010101" pitchFamily="2" charset="-122"/>
              </a:rPr>
              <a:t>一切对内存的访问都必须通过对象的实例变量来实现</a:t>
            </a:r>
            <a:r>
              <a:rPr lang="zh-CN" altLang="en-US" sz="3200" dirty="0">
                <a:solidFill>
                  <a:schemeClr val="bg1"/>
                </a:solidFill>
                <a:ea typeface="宋体" panose="02010600030101010101" pitchFamily="2" charset="-122"/>
              </a:rPr>
              <a:t>，</a:t>
            </a:r>
            <a:r>
              <a:rPr lang="zh-CN" altLang="zh-CN" sz="3200" dirty="0">
                <a:solidFill>
                  <a:schemeClr val="bg1"/>
                </a:solidFill>
                <a:ea typeface="宋体" panose="02010600030101010101" pitchFamily="2" charset="-122"/>
              </a:rPr>
              <a:t>这样就防止程序员使用</a:t>
            </a:r>
            <a:r>
              <a:rPr lang="en-US" altLang="zh-CN" sz="3200">
                <a:solidFill>
                  <a:schemeClr val="bg1"/>
                </a:solidFill>
                <a:ea typeface="宋体" panose="02010600030101010101" pitchFamily="2" charset="-122"/>
              </a:rPr>
              <a:t>“</a:t>
            </a:r>
            <a:r>
              <a:rPr lang="zh-CN" altLang="zh-CN" sz="3200" dirty="0">
                <a:solidFill>
                  <a:schemeClr val="bg1"/>
                </a:solidFill>
                <a:ea typeface="宋体" panose="02010600030101010101" pitchFamily="2" charset="-122"/>
              </a:rPr>
              <a:t>特洛伊</a:t>
            </a:r>
            <a:r>
              <a:rPr lang="en-US" altLang="zh-CN" sz="3200">
                <a:solidFill>
                  <a:schemeClr val="bg1"/>
                </a:solidFill>
                <a:ea typeface="宋体" panose="02010600030101010101" pitchFamily="2" charset="-122"/>
              </a:rPr>
              <a:t>”</a:t>
            </a:r>
            <a:r>
              <a:rPr lang="zh-CN" altLang="zh-CN" sz="3200" dirty="0">
                <a:solidFill>
                  <a:schemeClr val="bg1"/>
                </a:solidFill>
                <a:ea typeface="宋体" panose="02010600030101010101" pitchFamily="2" charset="-122"/>
              </a:rPr>
              <a:t>木马等欺骗手段访问对象的私有成员</a:t>
            </a:r>
            <a:r>
              <a:rPr lang="zh-CN" altLang="en-US" sz="3200" dirty="0">
                <a:solidFill>
                  <a:schemeClr val="bg1"/>
                </a:solidFill>
                <a:ea typeface="宋体" panose="02010600030101010101" pitchFamily="2" charset="-122"/>
              </a:rPr>
              <a:t>，</a:t>
            </a:r>
            <a:r>
              <a:rPr lang="zh-CN" altLang="zh-CN" sz="3200" dirty="0">
                <a:solidFill>
                  <a:schemeClr val="bg1"/>
                </a:solidFill>
                <a:ea typeface="宋体" panose="02010600030101010101" pitchFamily="2" charset="-122"/>
              </a:rPr>
              <a:t>同时也避免了指针操作中容易产生的错误。</a:t>
            </a:r>
            <a:endParaRPr lang="en-US" altLang="zh-CN" sz="3200">
              <a:solidFill>
                <a:schemeClr val="bg1"/>
              </a:solidFill>
              <a:ea typeface="宋体" panose="02010600030101010101" pitchFamily="2" charset="-122"/>
            </a:endParaRPr>
          </a:p>
          <a:p>
            <a:pPr lvl="1" indent="0"/>
            <a:r>
              <a:rPr lang="en-US" altLang="zh-CN" sz="3200">
                <a:solidFill>
                  <a:schemeClr val="bg1"/>
                </a:solidFill>
                <a:latin typeface="Times New Roman" panose="02020603050405020304" pitchFamily="18" charset="0"/>
                <a:ea typeface="宋体" panose="02010600030101010101" pitchFamily="2" charset="-122"/>
                <a:sym typeface="Wingdings" panose="05000000000000000000" pitchFamily="2" charset="2"/>
              </a:rPr>
              <a:t>java</a:t>
            </a:r>
            <a:r>
              <a:rPr lang="zh-CN" altLang="zh-CN" sz="32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虚拟机采用的是</a:t>
            </a:r>
            <a:r>
              <a:rPr lang="en-US" altLang="zh-CN" sz="3200">
                <a:solidFill>
                  <a:schemeClr val="bg1"/>
                </a:solidFill>
                <a:latin typeface="Times New Roman" panose="02020603050405020304" pitchFamily="18" charset="0"/>
                <a:ea typeface="宋体" panose="02010600030101010101" pitchFamily="2" charset="-122"/>
                <a:sym typeface="Wingdings" panose="05000000000000000000" pitchFamily="2" charset="2"/>
              </a:rPr>
              <a:t>“</a:t>
            </a:r>
            <a:r>
              <a:rPr lang="zh-CN" altLang="zh-CN" sz="32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沙箱</a:t>
            </a:r>
            <a:r>
              <a:rPr lang="en-US" altLang="zh-CN" sz="3200">
                <a:solidFill>
                  <a:schemeClr val="bg1"/>
                </a:solidFill>
                <a:latin typeface="Times New Roman" panose="02020603050405020304" pitchFamily="18" charset="0"/>
                <a:ea typeface="宋体" panose="02010600030101010101" pitchFamily="2" charset="-122"/>
                <a:sym typeface="Wingdings" panose="05000000000000000000" pitchFamily="2" charset="2"/>
              </a:rPr>
              <a:t>”</a:t>
            </a:r>
            <a:r>
              <a:rPr lang="zh-CN" altLang="zh-CN" sz="32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运行模式，即把</a:t>
            </a:r>
            <a:r>
              <a:rPr lang="en-US" altLang="zh-CN" sz="3200">
                <a:solidFill>
                  <a:schemeClr val="bg1"/>
                </a:solidFill>
                <a:latin typeface="Times New Roman" panose="02020603050405020304" pitchFamily="18" charset="0"/>
                <a:ea typeface="宋体" panose="02010600030101010101" pitchFamily="2" charset="-122"/>
                <a:sym typeface="Wingdings" panose="05000000000000000000" pitchFamily="2" charset="2"/>
              </a:rPr>
              <a:t>java</a:t>
            </a:r>
            <a:r>
              <a:rPr lang="zh-CN" altLang="zh-CN" sz="32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程序的代码和数据都限制在一定内存空间里执行，不允许程序访问该内存空间外的内存，如果是</a:t>
            </a:r>
            <a:r>
              <a:rPr lang="en-US" altLang="zh-CN" sz="3200">
                <a:solidFill>
                  <a:schemeClr val="bg1"/>
                </a:solidFill>
                <a:latin typeface="Times New Roman" panose="02020603050405020304" pitchFamily="18" charset="0"/>
                <a:ea typeface="宋体" panose="02010600030101010101" pitchFamily="2" charset="-122"/>
                <a:sym typeface="Wingdings" panose="05000000000000000000" pitchFamily="2" charset="2"/>
              </a:rPr>
              <a:t>applet</a:t>
            </a:r>
            <a:r>
              <a:rPr lang="zh-CN" altLang="zh-CN" sz="32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程序，还不允许访问客户端机器的文件系统。</a:t>
            </a:r>
            <a:r>
              <a:rPr lang="zh-CN" altLang="en-US" sz="11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如果你下载了一个</a:t>
            </a:r>
            <a:r>
              <a:rPr lang="en-US" altLang="zh-CN" sz="1100">
                <a:solidFill>
                  <a:schemeClr val="bg1"/>
                </a:solidFill>
                <a:latin typeface="Times New Roman" panose="02020603050405020304" pitchFamily="18" charset="0"/>
                <a:ea typeface="宋体" panose="02010600030101010101" pitchFamily="2" charset="-122"/>
                <a:sym typeface="Wingdings" panose="05000000000000000000" pitchFamily="2" charset="2"/>
              </a:rPr>
              <a:t>Java</a:t>
            </a:r>
            <a:r>
              <a:rPr lang="zh-CN" altLang="en-US" sz="11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小程序</a:t>
            </a:r>
            <a:r>
              <a:rPr lang="en-US" altLang="zh-CN" sz="1100">
                <a:solidFill>
                  <a:schemeClr val="bg1"/>
                </a:solidFill>
                <a:latin typeface="Times New Roman" panose="02020603050405020304" pitchFamily="18" charset="0"/>
                <a:ea typeface="宋体" panose="02010600030101010101" pitchFamily="2" charset="-122"/>
                <a:sym typeface="Wingdings" panose="05000000000000000000" pitchFamily="2" charset="2"/>
              </a:rPr>
              <a:t>(</a:t>
            </a:r>
            <a:r>
              <a:rPr lang="zh-CN" altLang="en-US" sz="11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一类特殊的</a:t>
            </a:r>
            <a:r>
              <a:rPr lang="en-US" altLang="zh-CN" sz="1100">
                <a:solidFill>
                  <a:schemeClr val="bg1"/>
                </a:solidFill>
                <a:latin typeface="Times New Roman" panose="02020603050405020304" pitchFamily="18" charset="0"/>
                <a:ea typeface="宋体" panose="02010600030101010101" pitchFamily="2" charset="-122"/>
                <a:sym typeface="Wingdings" panose="05000000000000000000" pitchFamily="2" charset="2"/>
              </a:rPr>
              <a:t>java </a:t>
            </a:r>
            <a:r>
              <a:rPr lang="zh-CN" altLang="en-US" sz="11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程序</a:t>
            </a:r>
            <a:r>
              <a:rPr lang="en-US" altLang="zh-CN" sz="1100">
                <a:solidFill>
                  <a:schemeClr val="bg1"/>
                </a:solidFill>
                <a:latin typeface="Times New Roman" panose="02020603050405020304" pitchFamily="18" charset="0"/>
                <a:ea typeface="宋体" panose="02010600030101010101" pitchFamily="2" charset="-122"/>
                <a:sym typeface="Wingdings" panose="05000000000000000000" pitchFamily="2" charset="2"/>
              </a:rPr>
              <a:t>)</a:t>
            </a:r>
            <a:r>
              <a:rPr lang="zh-CN" altLang="en-US" dirty="0">
                <a:solidFill>
                  <a:schemeClr val="bg1"/>
                </a:solidFill>
                <a:latin typeface="Times New Roman" panose="02020603050405020304" pitchFamily="18" charset="0"/>
                <a:ea typeface="宋体" panose="02010600030101010101" pitchFamily="2" charset="-122"/>
              </a:rPr>
              <a:t>，并在机器上运行；那么</a:t>
            </a:r>
            <a:r>
              <a:rPr lang="en-US" altLang="zh-CN">
                <a:solidFill>
                  <a:schemeClr val="bg1"/>
                </a:solidFill>
                <a:latin typeface="Times New Roman" panose="02020603050405020304" pitchFamily="18" charset="0"/>
                <a:ea typeface="宋体" panose="02010600030101010101" pitchFamily="2" charset="-122"/>
              </a:rPr>
              <a:t>, </a:t>
            </a:r>
            <a:r>
              <a:rPr lang="zh-CN" altLang="en-US" dirty="0">
                <a:solidFill>
                  <a:schemeClr val="bg1"/>
                </a:solidFill>
                <a:latin typeface="Times New Roman" panose="02020603050405020304" pitchFamily="18" charset="0"/>
                <a:ea typeface="宋体" panose="02010600030101010101" pitchFamily="2" charset="-122"/>
              </a:rPr>
              <a:t>此类程序将不会对你的机器造成危害。</a:t>
            </a:r>
            <a:endParaRPr lang="zh-CN" altLang="en-US" dirty="0">
              <a:solidFill>
                <a:schemeClr val="hlink"/>
              </a:solidFill>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87042" name="Rectangle 2"/>
          <p:cNvSpPr>
            <a:spLocks noGrp="1" noRot="1" noChangeAspect="1" noTextEdit="1"/>
          </p:cNvSpPr>
          <p:nvPr>
            <p:ph type="sldImg"/>
          </p:nvPr>
        </p:nvSpPr>
        <p:spPr>
          <a:ln>
            <a:solidFill>
              <a:srgbClr val="000000"/>
            </a:solidFill>
            <a:miter/>
          </a:ln>
        </p:spPr>
      </p:sp>
      <p:sp>
        <p:nvSpPr>
          <p:cNvPr id="87043" name="Rectangle 3"/>
          <p:cNvSpPr>
            <a:spLocks noGrp="1"/>
          </p:cNvSpPr>
          <p:nvPr>
            <p:ph type="body"/>
          </p:nvPr>
        </p:nvSpPr>
        <p:spPr>
          <a:noFill/>
          <a:ln>
            <a:noFill/>
          </a:ln>
        </p:spPr>
        <p:txBody>
          <a:bodyPr wrap="square" lIns="91440" tIns="45720" rIns="91440" bIns="45720" anchor="t"/>
          <a:p>
            <a:pPr lvl="0"/>
            <a:r>
              <a:rPr lang="en-US" altLang="zh-CN" b="1">
                <a:solidFill>
                  <a:schemeClr val="bg1"/>
                </a:solidFill>
                <a:ea typeface="宋体" panose="02010600030101010101" pitchFamily="2" charset="-122"/>
              </a:rPr>
              <a:t>Java</a:t>
            </a:r>
            <a:r>
              <a:rPr lang="zh-CN" altLang="en-US" b="1" dirty="0">
                <a:solidFill>
                  <a:schemeClr val="bg1"/>
                </a:solidFill>
                <a:ea typeface="宋体" panose="02010600030101010101" pitchFamily="2" charset="-122"/>
              </a:rPr>
              <a:t>编译器生成与体系结构无关的字节码指令，只要安装了 </a:t>
            </a:r>
            <a:r>
              <a:rPr lang="en-US" altLang="zh-CN" b="1">
                <a:solidFill>
                  <a:schemeClr val="bg1"/>
                </a:solidFill>
                <a:ea typeface="宋体" panose="02010600030101010101" pitchFamily="2" charset="-122"/>
              </a:rPr>
              <a:t>Java</a:t>
            </a:r>
            <a:r>
              <a:rPr lang="zh-CN" altLang="en-US" b="1" dirty="0">
                <a:solidFill>
                  <a:schemeClr val="bg1"/>
                </a:solidFill>
                <a:ea typeface="宋体" panose="02010600030101010101" pitchFamily="2" charset="-122"/>
              </a:rPr>
              <a:t>运行时系统，</a:t>
            </a:r>
            <a:r>
              <a:rPr lang="en-US" altLang="zh-CN" b="1">
                <a:solidFill>
                  <a:schemeClr val="bg1"/>
                </a:solidFill>
                <a:ea typeface="宋体" panose="02010600030101010101" pitchFamily="2" charset="-122"/>
              </a:rPr>
              <a:t>Java</a:t>
            </a:r>
            <a:r>
              <a:rPr lang="zh-CN" altLang="en-US" b="1" dirty="0">
                <a:solidFill>
                  <a:schemeClr val="bg1"/>
                </a:solidFill>
                <a:ea typeface="宋体" panose="02010600030101010101" pitchFamily="2" charset="-122"/>
              </a:rPr>
              <a:t>程序就可在任意的处理器上运行。这些字节码指令对应于 </a:t>
            </a:r>
            <a:r>
              <a:rPr lang="en-US" altLang="zh-CN" b="1">
                <a:solidFill>
                  <a:schemeClr val="bg1"/>
                </a:solidFill>
                <a:ea typeface="宋体" panose="02010600030101010101" pitchFamily="2" charset="-122"/>
              </a:rPr>
              <a:t>Java</a:t>
            </a:r>
            <a:r>
              <a:rPr lang="zh-CN" altLang="en-US" b="1" dirty="0">
                <a:solidFill>
                  <a:schemeClr val="bg1"/>
                </a:solidFill>
                <a:ea typeface="宋体" panose="02010600030101010101" pitchFamily="2" charset="-122"/>
              </a:rPr>
              <a:t>虚拟机（</a:t>
            </a:r>
            <a:r>
              <a:rPr lang="en-US" altLang="zh-CN" b="1">
                <a:solidFill>
                  <a:schemeClr val="bg1"/>
                </a:solidFill>
                <a:ea typeface="宋体" panose="02010600030101010101" pitchFamily="2" charset="-122"/>
              </a:rPr>
              <a:t>JVM</a:t>
            </a:r>
            <a:r>
              <a:rPr lang="zh-CN" altLang="en-US" b="1" dirty="0">
                <a:solidFill>
                  <a:schemeClr val="bg1"/>
                </a:solidFill>
                <a:ea typeface="宋体" panose="02010600030101010101" pitchFamily="2" charset="-122"/>
              </a:rPr>
              <a:t>）中的表示，</a:t>
            </a:r>
            <a:r>
              <a:rPr lang="en-US" altLang="zh-CN" b="1">
                <a:solidFill>
                  <a:schemeClr val="bg1"/>
                </a:solidFill>
                <a:ea typeface="宋体" panose="02010600030101010101" pitchFamily="2" charset="-122"/>
              </a:rPr>
              <a:t>Java</a:t>
            </a:r>
            <a:r>
              <a:rPr lang="zh-CN" altLang="en-US" b="1" dirty="0">
                <a:solidFill>
                  <a:schemeClr val="bg1"/>
                </a:solidFill>
                <a:ea typeface="宋体" panose="02010600030101010101" pitchFamily="2" charset="-122"/>
              </a:rPr>
              <a:t>解释器得到字节码后，对它进行转换，使之能够在不同的平台运行。</a:t>
            </a:r>
            <a:endParaRPr lang="zh-CN" altLang="en-US" b="1" dirty="0">
              <a:solidFill>
                <a:schemeClr val="bg1"/>
              </a:solidFill>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89090" name="Rectangle 2"/>
          <p:cNvSpPr>
            <a:spLocks noGrp="1" noRot="1" noChangeAspect="1" noTextEdit="1"/>
          </p:cNvSpPr>
          <p:nvPr>
            <p:ph type="sldImg"/>
          </p:nvPr>
        </p:nvSpPr>
        <p:spPr>
          <a:ln>
            <a:solidFill>
              <a:srgbClr val="000000"/>
            </a:solidFill>
            <a:miter/>
          </a:ln>
        </p:spPr>
      </p:sp>
      <p:sp>
        <p:nvSpPr>
          <p:cNvPr id="89091" name="Rectangle 3"/>
          <p:cNvSpPr>
            <a:spLocks noGrp="1"/>
          </p:cNvSpPr>
          <p:nvPr>
            <p:ph type="body"/>
          </p:nvPr>
        </p:nvSpPr>
        <p:spPr>
          <a:noFill/>
          <a:ln>
            <a:noFill/>
          </a:ln>
        </p:spPr>
        <p:txBody>
          <a:bodyPr wrap="square" lIns="91440" tIns="45720" rIns="91440" bIns="45720" anchor="t"/>
          <a:p>
            <a:pPr lvl="0"/>
            <a:endParaRPr lang="zh-CN" altLang="zh-CN"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91138" name="Rectangle 2"/>
          <p:cNvSpPr>
            <a:spLocks noGrp="1" noRot="1" noChangeAspect="1" noTextEdit="1"/>
          </p:cNvSpPr>
          <p:nvPr>
            <p:ph type="sldImg"/>
          </p:nvPr>
        </p:nvSpPr>
        <p:spPr>
          <a:ln>
            <a:solidFill>
              <a:srgbClr val="000000"/>
            </a:solidFill>
            <a:miter/>
          </a:ln>
        </p:spPr>
      </p:sp>
      <p:sp>
        <p:nvSpPr>
          <p:cNvPr id="303107" name="Rectangle 3"/>
          <p:cNvSpPr>
            <a:spLocks noGrp="1" noChangeArrowheads="1"/>
          </p:cNvSpPr>
          <p:nvPr>
            <p:ph type="body" idx="1"/>
          </p:nvPr>
        </p:nvSpPr>
        <p:spPr/>
        <p:txBody>
          <a:bodyPr lIns="91440" tIns="45720" rIns="91440" bIns="45720" rtlCol="0">
            <a:normAutofit/>
          </a:bodyPr>
          <a:p>
            <a:pPr marL="0" lvl="0" indent="0" defTabSz="914400" fontAlgn="base" latinLnBrk="0">
              <a:buNone/>
            </a:pPr>
            <a:endParaRPr lang="zh-CN" altLang="en-US" b="1" u="none" strike="noStrike" baseline="0" noProof="1" dirty="0">
              <a:solidFill>
                <a:schemeClr val="bg1"/>
              </a:solidFill>
              <a:effectLst>
                <a:outerShdw blurRad="38100" dist="38100" dir="2700000">
                  <a:srgbClr val="C0C0C0"/>
                </a:outerShdw>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34818" name="Rectangle 2"/>
          <p:cNvSpPr>
            <a:spLocks noGrp="1" noRot="1" noChangeAspect="1" noTextEdit="1"/>
          </p:cNvSpPr>
          <p:nvPr>
            <p:ph type="sldImg"/>
          </p:nvPr>
        </p:nvSpPr>
        <p:spPr>
          <a:ln>
            <a:solidFill>
              <a:srgbClr val="000000"/>
            </a:solidFill>
            <a:miter/>
          </a:ln>
        </p:spPr>
      </p:sp>
      <p:sp>
        <p:nvSpPr>
          <p:cNvPr id="34819"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更换教材的图片</a:t>
            </a:r>
            <a:endParaRPr lang="zh-CN" altLang="zh-CN"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93186" name="Rectangle 2"/>
          <p:cNvSpPr>
            <a:spLocks noGrp="1" noRot="1" noChangeAspect="1" noTextEdit="1"/>
          </p:cNvSpPr>
          <p:nvPr>
            <p:ph type="sldImg"/>
          </p:nvPr>
        </p:nvSpPr>
        <p:spPr>
          <a:ln>
            <a:solidFill>
              <a:srgbClr val="000000"/>
            </a:solidFill>
            <a:miter/>
          </a:ln>
        </p:spPr>
      </p:sp>
      <p:sp>
        <p:nvSpPr>
          <p:cNvPr id="303107" name="Rectangle 3"/>
          <p:cNvSpPr>
            <a:spLocks noGrp="1" noChangeArrowheads="1"/>
          </p:cNvSpPr>
          <p:nvPr>
            <p:ph type="body" idx="1"/>
          </p:nvPr>
        </p:nvSpPr>
        <p:spPr/>
        <p:txBody>
          <a:bodyPr lIns="91440" tIns="45720" rIns="91440" bIns="45720" rtlCol="0">
            <a:normAutofit/>
          </a:bodyPr>
          <a:p>
            <a:pPr marL="0" lvl="0" indent="0" defTabSz="914400" fontAlgn="base" latinLnBrk="0">
              <a:buNone/>
            </a:pPr>
            <a:endParaRPr lang="zh-CN" altLang="en-US" b="1" u="none" strike="noStrike" baseline="0" noProof="1" dirty="0">
              <a:solidFill>
                <a:schemeClr val="bg1"/>
              </a:solidFill>
              <a:effectLst>
                <a:outerShdw blurRad="38100" dist="38100" dir="2700000">
                  <a:srgbClr val="C0C0C0"/>
                </a:outerShdw>
              </a:effectLs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95234" name="Rectangle 2"/>
          <p:cNvSpPr>
            <a:spLocks noGrp="1" noRot="1" noChangeAspect="1" noTextEdit="1"/>
          </p:cNvSpPr>
          <p:nvPr>
            <p:ph type="sldImg"/>
          </p:nvPr>
        </p:nvSpPr>
        <p:spPr>
          <a:ln>
            <a:solidFill>
              <a:srgbClr val="000000"/>
            </a:solidFill>
            <a:miter/>
          </a:ln>
        </p:spPr>
      </p:sp>
      <p:sp>
        <p:nvSpPr>
          <p:cNvPr id="95235"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多线程：语言级并发。例如，五个人同时做桌子，分别做桌面、四条腿</a:t>
            </a:r>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97282" name="Rectangle 2"/>
          <p:cNvSpPr>
            <a:spLocks noGrp="1" noRot="1" noChangeAspect="1" noTextEdit="1"/>
          </p:cNvSpPr>
          <p:nvPr>
            <p:ph type="sldImg"/>
          </p:nvPr>
        </p:nvSpPr>
        <p:spPr>
          <a:ln>
            <a:solidFill>
              <a:srgbClr val="000000"/>
            </a:solidFill>
            <a:miter/>
          </a:ln>
        </p:spPr>
      </p:sp>
      <p:sp>
        <p:nvSpPr>
          <p:cNvPr id="97283" name="Rectangle 3"/>
          <p:cNvSpPr>
            <a:spLocks noGrp="1"/>
          </p:cNvSpPr>
          <p:nvPr>
            <p:ph type="body"/>
          </p:nvPr>
        </p:nvSpPr>
        <p:spPr>
          <a:noFill/>
          <a:ln>
            <a:noFill/>
          </a:ln>
        </p:spPr>
        <p:txBody>
          <a:bodyPr wrap="square" lIns="91440" tIns="45720" rIns="91440" bIns="45720" anchor="t"/>
          <a:p>
            <a:pPr lvl="0"/>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99330" name="Rectangle 2"/>
          <p:cNvSpPr>
            <a:spLocks noGrp="1" noRot="1" noChangeAspect="1" noTextEdit="1"/>
          </p:cNvSpPr>
          <p:nvPr>
            <p:ph type="sldImg"/>
          </p:nvPr>
        </p:nvSpPr>
        <p:spPr>
          <a:ln>
            <a:solidFill>
              <a:srgbClr val="000000"/>
            </a:solidFill>
            <a:miter/>
          </a:ln>
        </p:spPr>
      </p:sp>
      <p:sp>
        <p:nvSpPr>
          <p:cNvPr id="99331" name="Rectangle 3"/>
          <p:cNvSpPr>
            <a:spLocks noGrp="1"/>
          </p:cNvSpPr>
          <p:nvPr>
            <p:ph type="body"/>
          </p:nvPr>
        </p:nvSpPr>
        <p:spPr>
          <a:noFill/>
          <a:ln>
            <a:noFill/>
          </a:ln>
        </p:spPr>
        <p:txBody>
          <a:bodyPr wrap="square" lIns="91440" tIns="45720" rIns="91440" bIns="45720" anchor="t"/>
          <a:p>
            <a:pPr lvl="0"/>
            <a:r>
              <a:rPr lang="en-US" altLang="zh-CN">
                <a:latin typeface="Arial" panose="020B0604020202020204" pitchFamily="34" charset="0"/>
                <a:ea typeface="宋体" panose="02010600030101010101" pitchFamily="2" charset="-122"/>
              </a:rPr>
              <a:t>“</a:t>
            </a:r>
            <a:r>
              <a:rPr lang="en-US" altLang="zh-CN">
                <a:ea typeface="宋体" panose="02010600030101010101" pitchFamily="2" charset="-122"/>
              </a:rPr>
              <a:t>let</a:t>
            </a:r>
            <a:r>
              <a:rPr lang="en-US" altLang="zh-CN">
                <a:latin typeface="Arial" panose="020B0604020202020204" pitchFamily="34" charset="0"/>
                <a:ea typeface="宋体" panose="02010600030101010101" pitchFamily="2" charset="-122"/>
              </a:rPr>
              <a:t>”</a:t>
            </a:r>
            <a:r>
              <a:rPr lang="zh-CN" altLang="en-US" dirty="0">
                <a:ea typeface="宋体" panose="02010600030101010101" pitchFamily="2" charset="-122"/>
              </a:rPr>
              <a:t>：碎片</a:t>
            </a:r>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1378" name="Rectangle 2"/>
          <p:cNvSpPr>
            <a:spLocks noGrp="1" noRot="1" noChangeAspect="1" noTextEdit="1"/>
          </p:cNvSpPr>
          <p:nvPr>
            <p:ph type="sldImg"/>
          </p:nvPr>
        </p:nvSpPr>
        <p:spPr>
          <a:ln>
            <a:solidFill>
              <a:srgbClr val="000000"/>
            </a:solidFill>
            <a:miter/>
          </a:ln>
        </p:spPr>
      </p:sp>
      <p:sp>
        <p:nvSpPr>
          <p:cNvPr id="101379"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a:t>
            </a:r>
            <a:r>
              <a:rPr lang="en-US" altLang="zh-CN">
                <a:ea typeface="宋体" panose="02010600030101010101" pitchFamily="2" charset="-122"/>
              </a:rPr>
              <a:t>4</a:t>
            </a:r>
            <a:r>
              <a:rPr lang="zh-CN" altLang="en-US" dirty="0">
                <a:ea typeface="宋体" panose="02010600030101010101" pitchFamily="2" charset="-122"/>
              </a:rPr>
              <a:t>）去掉了</a:t>
            </a:r>
            <a:r>
              <a:rPr lang="en-US" altLang="zh-CN">
                <a:ea typeface="宋体" panose="02010600030101010101" pitchFamily="2" charset="-122"/>
              </a:rPr>
              <a:t>C</a:t>
            </a:r>
            <a:r>
              <a:rPr lang="zh-CN" altLang="en-US" dirty="0">
                <a:ea typeface="宋体" panose="02010600030101010101" pitchFamily="2" charset="-122"/>
              </a:rPr>
              <a:t>语言中的</a:t>
            </a:r>
            <a:r>
              <a:rPr lang="en-US" altLang="zh-CN" err="1">
                <a:ea typeface="宋体" panose="02010600030101010101" pitchFamily="2" charset="-122"/>
              </a:rPr>
              <a:t>malloc</a:t>
            </a:r>
            <a:r>
              <a:rPr lang="en-US" altLang="zh-CN">
                <a:ea typeface="宋体" panose="02010600030101010101" pitchFamily="2" charset="-122"/>
              </a:rPr>
              <a:t>()</a:t>
            </a:r>
            <a:r>
              <a:rPr lang="zh-CN" altLang="en-US" dirty="0">
                <a:ea typeface="宋体" panose="02010600030101010101" pitchFamily="2" charset="-122"/>
              </a:rPr>
              <a:t>、</a:t>
            </a:r>
            <a:r>
              <a:rPr lang="en-US" altLang="zh-CN">
                <a:ea typeface="宋体" panose="02010600030101010101" pitchFamily="2" charset="-122"/>
              </a:rPr>
              <a:t>free()</a:t>
            </a:r>
            <a:endParaRPr lang="en-US" altLang="zh-CN">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3426" name="Rectangle 2"/>
          <p:cNvSpPr>
            <a:spLocks noGrp="1" noRot="1" noChangeAspect="1" noTextEdit="1"/>
          </p:cNvSpPr>
          <p:nvPr>
            <p:ph type="sldImg"/>
          </p:nvPr>
        </p:nvSpPr>
        <p:spPr>
          <a:ln>
            <a:solidFill>
              <a:srgbClr val="000000"/>
            </a:solidFill>
            <a:miter/>
          </a:ln>
        </p:spPr>
      </p:sp>
      <p:sp>
        <p:nvSpPr>
          <p:cNvPr id="103427"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a:t>
            </a:r>
            <a:r>
              <a:rPr lang="en-US" altLang="zh-CN">
                <a:ea typeface="宋体" panose="02010600030101010101" pitchFamily="2" charset="-122"/>
              </a:rPr>
              <a:t>5</a:t>
            </a:r>
            <a:r>
              <a:rPr lang="zh-CN" altLang="en-US" dirty="0">
                <a:ea typeface="宋体" panose="02010600030101010101" pitchFamily="2" charset="-122"/>
              </a:rPr>
              <a:t>）</a:t>
            </a:r>
            <a:r>
              <a:rPr lang="en-US" altLang="zh-CN">
                <a:ea typeface="宋体" panose="02010600030101010101" pitchFamily="2" charset="-122"/>
              </a:rPr>
              <a:t>ASCII 8</a:t>
            </a:r>
            <a:r>
              <a:rPr lang="zh-CN" altLang="en-US" dirty="0">
                <a:ea typeface="宋体" panose="02010600030101010101" pitchFamily="2" charset="-122"/>
              </a:rPr>
              <a:t>位；</a:t>
            </a:r>
            <a:r>
              <a:rPr lang="en-US" altLang="zh-CN">
                <a:ea typeface="宋体" panose="02010600030101010101" pitchFamily="2" charset="-122"/>
              </a:rPr>
              <a:t>Unicode 16</a:t>
            </a:r>
            <a:r>
              <a:rPr lang="zh-CN" altLang="en-US" dirty="0">
                <a:ea typeface="宋体" panose="02010600030101010101" pitchFamily="2" charset="-122"/>
              </a:rPr>
              <a:t>位</a:t>
            </a:r>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5474" name="Rectangle 2"/>
          <p:cNvSpPr>
            <a:spLocks noGrp="1" noRot="1" noChangeAspect="1" noTextEdit="1"/>
          </p:cNvSpPr>
          <p:nvPr>
            <p:ph type="sldImg"/>
          </p:nvPr>
        </p:nvSpPr>
        <p:spPr>
          <a:ln>
            <a:solidFill>
              <a:srgbClr val="000000"/>
            </a:solidFill>
            <a:miter/>
          </a:ln>
        </p:spPr>
      </p:sp>
      <p:sp>
        <p:nvSpPr>
          <p:cNvPr id="10547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API</a:t>
            </a:r>
            <a:r>
              <a:rPr lang="zh-CN" altLang="en-US" dirty="0">
                <a:ea typeface="宋体" panose="02010600030101010101" pitchFamily="2" charset="-122"/>
              </a:rPr>
              <a:t>：编程词典，包括继承结构、成员变量、成员方法、构造方法、静态成员的详细说明和描述。</a:t>
            </a:r>
            <a:endParaRPr lang="zh-CN" altLang="en-US" dirty="0">
              <a:ea typeface="宋体" panose="02010600030101010101" pitchFamily="2" charset="-122"/>
            </a:endParaRPr>
          </a:p>
          <a:p>
            <a:pPr lvl="0"/>
            <a:r>
              <a:rPr lang="en-US" altLang="zh-CN">
                <a:ea typeface="宋体" panose="02010600030101010101" pitchFamily="2" charset="-122"/>
              </a:rPr>
              <a:t>JAVA1.4.2   135</a:t>
            </a:r>
            <a:r>
              <a:rPr lang="zh-CN" altLang="en-US" dirty="0">
                <a:ea typeface="宋体" panose="02010600030101010101" pitchFamily="2" charset="-122"/>
              </a:rPr>
              <a:t>个包，</a:t>
            </a:r>
            <a:r>
              <a:rPr lang="en-US" altLang="zh-CN">
                <a:ea typeface="宋体" panose="02010600030101010101" pitchFamily="2" charset="-122"/>
              </a:rPr>
              <a:t>2723</a:t>
            </a:r>
            <a:r>
              <a:rPr lang="zh-CN" altLang="en-US" dirty="0">
                <a:ea typeface="宋体" panose="02010600030101010101" pitchFamily="2" charset="-122"/>
              </a:rPr>
              <a:t>类</a:t>
            </a:r>
            <a:endParaRPr lang="zh-CN" altLang="en-US" dirty="0">
              <a:ea typeface="宋体" panose="02010600030101010101" pitchFamily="2" charset="-122"/>
            </a:endParaRPr>
          </a:p>
          <a:p>
            <a:pPr lvl="0"/>
            <a:r>
              <a:rPr lang="en-US" altLang="zh-CN">
                <a:ea typeface="宋体" panose="02010600030101010101" pitchFamily="2" charset="-122"/>
              </a:rPr>
              <a:t>JAVA1.5.0  3600</a:t>
            </a:r>
            <a:r>
              <a:rPr lang="zh-CN" altLang="en-US" dirty="0">
                <a:ea typeface="宋体" panose="02010600030101010101" pitchFamily="2" charset="-122"/>
              </a:rPr>
              <a:t>类</a:t>
            </a:r>
            <a:endParaRPr lang="zh-CN" altLang="en-US" dirty="0">
              <a:ea typeface="宋体" panose="02010600030101010101" pitchFamily="2" charset="-122"/>
            </a:endParaRPr>
          </a:p>
          <a:p>
            <a:pPr lvl="0"/>
            <a:r>
              <a:rPr lang="en-US" altLang="zh-CN">
                <a:ea typeface="宋体" panose="02010600030101010101" pitchFamily="2" charset="-122"/>
              </a:rPr>
              <a:t>JAVA API DOCS 2005</a:t>
            </a:r>
            <a:r>
              <a:rPr lang="zh-CN" altLang="en-US" dirty="0">
                <a:ea typeface="宋体" panose="02010600030101010101" pitchFamily="2" charset="-122"/>
              </a:rPr>
              <a:t>年</a:t>
            </a:r>
            <a:r>
              <a:rPr lang="en-US" altLang="zh-CN">
                <a:ea typeface="宋体" panose="02010600030101010101" pitchFamily="2" charset="-122"/>
              </a:rPr>
              <a:t>10</a:t>
            </a:r>
            <a:r>
              <a:rPr lang="zh-CN" altLang="en-US" dirty="0">
                <a:ea typeface="宋体" panose="02010600030101010101" pitchFamily="2" charset="-122"/>
              </a:rPr>
              <a:t>月</a:t>
            </a:r>
            <a:r>
              <a:rPr lang="en-US" altLang="zh-CN">
                <a:ea typeface="宋体" panose="02010600030101010101" pitchFamily="2" charset="-122"/>
              </a:rPr>
              <a:t>31</a:t>
            </a:r>
            <a:r>
              <a:rPr lang="zh-CN" altLang="en-US" dirty="0">
                <a:ea typeface="宋体" panose="02010600030101010101" pitchFamily="2" charset="-122"/>
              </a:rPr>
              <a:t>日在</a:t>
            </a:r>
            <a:r>
              <a:rPr lang="en-US" altLang="zh-CN">
                <a:ea typeface="宋体" panose="02010600030101010101" pitchFamily="2" charset="-122"/>
              </a:rPr>
              <a:t>SUN</a:t>
            </a:r>
            <a:r>
              <a:rPr lang="zh-CN" altLang="en-US" dirty="0">
                <a:ea typeface="宋体" panose="02010600030101010101" pitchFamily="2" charset="-122"/>
              </a:rPr>
              <a:t>中国技术区发表</a:t>
            </a:r>
            <a:r>
              <a:rPr lang="en-US" altLang="zh-CN">
                <a:ea typeface="宋体" panose="02010600030101010101" pitchFamily="2" charset="-122"/>
              </a:rPr>
              <a:t>JDK1.5</a:t>
            </a:r>
            <a:r>
              <a:rPr lang="zh-CN" altLang="en-US" dirty="0">
                <a:ea typeface="宋体" panose="02010600030101010101" pitchFamily="2" charset="-122"/>
              </a:rPr>
              <a:t>第一批汉化版，</a:t>
            </a:r>
            <a:r>
              <a:rPr lang="en-US" altLang="zh-CN">
                <a:ea typeface="宋体" panose="02010600030101010101" pitchFamily="2" charset="-122"/>
              </a:rPr>
              <a:t>10</a:t>
            </a:r>
            <a:r>
              <a:rPr lang="zh-CN" altLang="en-US" dirty="0">
                <a:ea typeface="宋体" panose="02010600030101010101" pitchFamily="2" charset="-122"/>
              </a:rPr>
              <a:t>个月后全部汉化。</a:t>
            </a:r>
            <a:endParaRPr lang="en-US" altLang="zh-CN">
              <a:ea typeface="宋体" panose="02010600030101010101" pitchFamily="2" charset="-122"/>
            </a:endParaRPr>
          </a:p>
          <a:p>
            <a:pPr lvl="0"/>
            <a:r>
              <a:rPr lang="en-US" altLang="zh-CN">
                <a:ea typeface="宋体" panose="02010600030101010101" pitchFamily="2" charset="-122"/>
              </a:rPr>
              <a:t>Sun </a:t>
            </a:r>
            <a:r>
              <a:rPr lang="zh-CN" altLang="en-US" dirty="0">
                <a:ea typeface="宋体" panose="02010600030101010101" pitchFamily="2" charset="-122"/>
              </a:rPr>
              <a:t>公司提供的</a:t>
            </a:r>
            <a:r>
              <a:rPr lang="en-US" altLang="zh-CN">
                <a:ea typeface="宋体" panose="02010600030101010101" pitchFamily="2" charset="-122"/>
              </a:rPr>
              <a:t>Java API Docs</a:t>
            </a:r>
            <a:r>
              <a:rPr lang="zh-CN" altLang="en-US" dirty="0">
                <a:ea typeface="宋体" panose="02010600030101010101" pitchFamily="2" charset="-122"/>
              </a:rPr>
              <a:t>是学习和使用</a:t>
            </a:r>
            <a:r>
              <a:rPr lang="en-US" altLang="zh-CN">
                <a:ea typeface="宋体" panose="02010600030101010101" pitchFamily="2" charset="-122"/>
              </a:rPr>
              <a:t>Java</a:t>
            </a:r>
            <a:r>
              <a:rPr lang="zh-CN" altLang="en-US" dirty="0">
                <a:ea typeface="宋体" panose="02010600030101010101" pitchFamily="2" charset="-122"/>
              </a:rPr>
              <a:t>语言中最经常使用的参考资料之一。但是长期以来此文档只有英文版，对于中国地区的</a:t>
            </a:r>
            <a:r>
              <a:rPr lang="en-US" altLang="zh-CN">
                <a:ea typeface="宋体" panose="02010600030101010101" pitchFamily="2" charset="-122"/>
              </a:rPr>
              <a:t>Java</a:t>
            </a:r>
            <a:r>
              <a:rPr lang="zh-CN" altLang="en-US" dirty="0">
                <a:ea typeface="宋体" panose="02010600030101010101" pitchFamily="2" charset="-122"/>
              </a:rPr>
              <a:t>开发者来说相当的不便。目前</a:t>
            </a:r>
            <a:r>
              <a:rPr lang="en-US" altLang="zh-CN">
                <a:ea typeface="宋体" panose="02010600030101010101" pitchFamily="2" charset="-122"/>
              </a:rPr>
              <a:t>Sun</a:t>
            </a:r>
            <a:r>
              <a:rPr lang="zh-CN" altLang="en-US" dirty="0">
                <a:ea typeface="宋体" panose="02010600030101010101" pitchFamily="2" charset="-122"/>
              </a:rPr>
              <a:t>公司正在组织多方力量将此文档翻译成中文，并于</a:t>
            </a:r>
            <a:r>
              <a:rPr lang="en-US" altLang="zh-CN">
                <a:ea typeface="宋体" panose="02010600030101010101" pitchFamily="2" charset="-122"/>
              </a:rPr>
              <a:t>2005</a:t>
            </a:r>
            <a:r>
              <a:rPr lang="zh-CN" altLang="en-US" dirty="0">
                <a:ea typeface="宋体" panose="02010600030101010101" pitchFamily="2" charset="-122"/>
              </a:rPr>
              <a:t>年</a:t>
            </a:r>
            <a:r>
              <a:rPr lang="en-US" altLang="zh-CN">
                <a:ea typeface="宋体" panose="02010600030101010101" pitchFamily="2" charset="-122"/>
              </a:rPr>
              <a:t>10</a:t>
            </a:r>
            <a:r>
              <a:rPr lang="zh-CN" altLang="en-US" dirty="0">
                <a:ea typeface="宋体" panose="02010600030101010101" pitchFamily="2" charset="-122"/>
              </a:rPr>
              <a:t>月</a:t>
            </a:r>
            <a:r>
              <a:rPr lang="en-US" altLang="zh-CN">
                <a:ea typeface="宋体" panose="02010600030101010101" pitchFamily="2" charset="-122"/>
              </a:rPr>
              <a:t>31</a:t>
            </a:r>
            <a:r>
              <a:rPr lang="zh-CN" altLang="en-US" dirty="0">
                <a:ea typeface="宋体" panose="02010600030101010101" pitchFamily="2" charset="-122"/>
              </a:rPr>
              <a:t>日在</a:t>
            </a:r>
            <a:r>
              <a:rPr lang="en-US" altLang="zh-CN">
                <a:ea typeface="宋体" panose="02010600030101010101" pitchFamily="2" charset="-122"/>
              </a:rPr>
              <a:t>Sun</a:t>
            </a:r>
            <a:r>
              <a:rPr lang="zh-CN" altLang="en-US" dirty="0">
                <a:ea typeface="宋体" panose="02010600030101010101" pitchFamily="2" charset="-122"/>
              </a:rPr>
              <a:t>中国技术社区（</a:t>
            </a:r>
            <a:r>
              <a:rPr lang="en-US" altLang="zh-CN">
                <a:ea typeface="宋体" panose="02010600030101010101" pitchFamily="2" charset="-122"/>
              </a:rPr>
              <a:t>http://</a:t>
            </a:r>
            <a:r>
              <a:rPr lang="en-US" altLang="zh-CN" err="1">
                <a:ea typeface="宋体" panose="02010600030101010101" pitchFamily="2" charset="-122"/>
              </a:rPr>
              <a:t>gceclub.sun.com.cn</a:t>
            </a:r>
            <a:r>
              <a:rPr lang="en-US" altLang="zh-CN">
                <a:ea typeface="宋体" panose="02010600030101010101" pitchFamily="2" charset="-122"/>
              </a:rPr>
              <a:t>/</a:t>
            </a:r>
            <a:r>
              <a:rPr lang="zh-CN" altLang="en-US" dirty="0">
                <a:ea typeface="宋体" panose="02010600030101010101" pitchFamily="2" charset="-122"/>
              </a:rPr>
              <a:t>）正式发布第一批中文版</a:t>
            </a:r>
            <a:r>
              <a:rPr lang="en-US" altLang="zh-CN">
                <a:ea typeface="宋体" panose="02010600030101010101" pitchFamily="2" charset="-122"/>
              </a:rPr>
              <a:t>Java API</a:t>
            </a:r>
            <a:r>
              <a:rPr lang="zh-CN" altLang="en-US" dirty="0">
                <a:ea typeface="宋体" panose="02010600030101010101" pitchFamily="2" charset="-122"/>
              </a:rPr>
              <a:t>文档（包括</a:t>
            </a:r>
            <a:r>
              <a:rPr lang="en-US" altLang="zh-CN" err="1">
                <a:ea typeface="宋体" panose="02010600030101010101" pitchFamily="2" charset="-122"/>
              </a:rPr>
              <a:t>java.lang</a:t>
            </a:r>
            <a:r>
              <a:rPr lang="zh-CN" altLang="en-US" dirty="0">
                <a:ea typeface="宋体" panose="02010600030101010101" pitchFamily="2" charset="-122"/>
              </a:rPr>
              <a:t>和</a:t>
            </a:r>
            <a:r>
              <a:rPr lang="en-US" altLang="zh-CN" err="1">
                <a:ea typeface="宋体" panose="02010600030101010101" pitchFamily="2" charset="-122"/>
              </a:rPr>
              <a:t>java.util</a:t>
            </a:r>
            <a:r>
              <a:rPr lang="zh-CN" altLang="en-US" dirty="0">
                <a:ea typeface="宋体" panose="02010600030101010101" pitchFamily="2" charset="-122"/>
              </a:rPr>
              <a:t>类库</a:t>
            </a:r>
            <a:r>
              <a:rPr lang="en-US" altLang="zh-CN">
                <a:ea typeface="宋体" panose="02010600030101010101" pitchFamily="2" charset="-122"/>
              </a:rPr>
              <a:t>API</a:t>
            </a:r>
            <a:r>
              <a:rPr lang="zh-CN" altLang="en-US" dirty="0">
                <a:ea typeface="宋体" panose="02010600030101010101" pitchFamily="2" charset="-122"/>
              </a:rPr>
              <a:t>文档的中文版）。经过将近</a:t>
            </a:r>
            <a:r>
              <a:rPr lang="en-US" altLang="zh-CN">
                <a:ea typeface="宋体" panose="02010600030101010101" pitchFamily="2" charset="-122"/>
              </a:rPr>
              <a:t>10</a:t>
            </a:r>
            <a:r>
              <a:rPr lang="zh-CN" altLang="en-US" dirty="0">
                <a:ea typeface="宋体" panose="02010600030101010101" pitchFamily="2" charset="-122"/>
              </a:rPr>
              <a:t>个月的努力，目前我们已经将</a:t>
            </a:r>
            <a:r>
              <a:rPr lang="en-US" altLang="zh-CN">
                <a:ea typeface="宋体" panose="02010600030101010101" pitchFamily="2" charset="-122"/>
              </a:rPr>
              <a:t>Java SE 5.0</a:t>
            </a:r>
            <a:r>
              <a:rPr lang="zh-CN" altLang="en-US" dirty="0">
                <a:ea typeface="宋体" panose="02010600030101010101" pitchFamily="2" charset="-122"/>
              </a:rPr>
              <a:t>的全部</a:t>
            </a:r>
            <a:r>
              <a:rPr lang="en-US" altLang="zh-CN">
                <a:ea typeface="宋体" panose="02010600030101010101" pitchFamily="2" charset="-122"/>
              </a:rPr>
              <a:t>API</a:t>
            </a:r>
            <a:r>
              <a:rPr lang="zh-CN" altLang="en-US" dirty="0">
                <a:ea typeface="宋体" panose="02010600030101010101" pitchFamily="2" charset="-122"/>
              </a:rPr>
              <a:t>文档中文化。开发人员可以通过</a:t>
            </a:r>
            <a:r>
              <a:rPr lang="en-US" altLang="zh-CN">
                <a:ea typeface="宋体" panose="02010600030101010101" pitchFamily="2" charset="-122"/>
              </a:rPr>
              <a:t>Sun</a:t>
            </a:r>
            <a:r>
              <a:rPr lang="zh-CN" altLang="en-US" dirty="0">
                <a:ea typeface="宋体" panose="02010600030101010101" pitchFamily="2" charset="-122"/>
              </a:rPr>
              <a:t>中国技术社区的网站在线浏览相关文档，也可以将全部文档下载到本地以方便检索和使用。</a:t>
            </a:r>
            <a:endParaRPr lang="zh-CN" altLang="en-US"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5474" name="Rectangle 2"/>
          <p:cNvSpPr>
            <a:spLocks noGrp="1" noRot="1" noChangeAspect="1" noTextEdit="1"/>
          </p:cNvSpPr>
          <p:nvPr>
            <p:ph type="sldImg"/>
          </p:nvPr>
        </p:nvSpPr>
        <p:spPr>
          <a:ln>
            <a:solidFill>
              <a:srgbClr val="000000"/>
            </a:solidFill>
            <a:miter/>
          </a:ln>
        </p:spPr>
      </p:sp>
      <p:sp>
        <p:nvSpPr>
          <p:cNvPr id="10547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A</a:t>
            </a:r>
            <a:endParaRPr lang="zh-CN" altLang="en-US"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5474" name="Rectangle 2"/>
          <p:cNvSpPr>
            <a:spLocks noGrp="1" noRot="1" noChangeAspect="1" noTextEdit="1"/>
          </p:cNvSpPr>
          <p:nvPr>
            <p:ph type="sldImg"/>
          </p:nvPr>
        </p:nvSpPr>
        <p:spPr>
          <a:ln>
            <a:solidFill>
              <a:srgbClr val="000000"/>
            </a:solidFill>
            <a:miter/>
          </a:ln>
        </p:spPr>
      </p:sp>
      <p:sp>
        <p:nvSpPr>
          <p:cNvPr id="10547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A</a:t>
            </a:r>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08546" name="Rectangle 2"/>
          <p:cNvSpPr>
            <a:spLocks noGrp="1" noRot="1" noChangeAspect="1" noTextEdit="1"/>
          </p:cNvSpPr>
          <p:nvPr>
            <p:ph type="sldImg"/>
          </p:nvPr>
        </p:nvSpPr>
        <p:spPr>
          <a:ln>
            <a:solidFill>
              <a:srgbClr val="000000"/>
            </a:solidFill>
            <a:miter/>
          </a:ln>
        </p:spPr>
      </p:sp>
      <p:sp>
        <p:nvSpPr>
          <p:cNvPr id="108547"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Out </a:t>
            </a:r>
            <a:r>
              <a:rPr lang="zh-CN" altLang="en-US" dirty="0">
                <a:ea typeface="宋体" panose="02010600030101010101" pitchFamily="2" charset="-122"/>
              </a:rPr>
              <a:t>是</a:t>
            </a:r>
            <a:r>
              <a:rPr lang="en-US" altLang="zh-CN">
                <a:ea typeface="宋体" panose="02010600030101010101" pitchFamily="2" charset="-122"/>
              </a:rPr>
              <a:t>System</a:t>
            </a:r>
            <a:r>
              <a:rPr lang="zh-CN" altLang="en-US" dirty="0">
                <a:ea typeface="宋体" panose="02010600030101010101" pitchFamily="2" charset="-122"/>
              </a:rPr>
              <a:t>类中</a:t>
            </a:r>
            <a:r>
              <a:rPr lang="en-US" altLang="zh-CN" err="1">
                <a:ea typeface="宋体" panose="02010600030101010101" pitchFamily="2" charset="-122"/>
              </a:rPr>
              <a:t>PrintStream</a:t>
            </a:r>
            <a:r>
              <a:rPr lang="zh-CN" altLang="en-US" dirty="0">
                <a:ea typeface="宋体" panose="02010600030101010101" pitchFamily="2" charset="-122"/>
              </a:rPr>
              <a:t>类的对象实例（内建对象）</a:t>
            </a:r>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p:nvPr>
            <p:ph type="sldImg"/>
          </p:nvPr>
        </p:nvSpPr>
        <p:spPr>
          <a:ln>
            <a:solidFill>
              <a:srgbClr val="000000"/>
            </a:solidFill>
          </a:ln>
        </p:spPr>
      </p:sp>
      <p:sp>
        <p:nvSpPr>
          <p:cNvPr id="36866" name="文本占位符 2"/>
          <p:cNvSpPr/>
          <p:nvPr>
            <p:ph type="body"/>
          </p:nvPr>
        </p:nvSpPr>
        <p:spPr>
          <a:noFill/>
          <a:ln>
            <a:noFill/>
          </a:ln>
        </p:spPr>
        <p:txBody>
          <a:bodyPr lIns="91440" tIns="45720" rIns="91440" bIns="45720" anchor="t"/>
          <a:p>
            <a:pPr marL="228600" lvl="0" indent="-228600">
              <a:buChar char="•"/>
            </a:pPr>
            <a:r>
              <a:rPr lang="zh-CN" altLang="en-US" dirty="0">
                <a:ea typeface="宋体" panose="02010600030101010101" pitchFamily="2" charset="-122"/>
              </a:rPr>
              <a:t>问大家一些问题：</a:t>
            </a:r>
            <a:endParaRPr lang="zh-CN" altLang="en-US" dirty="0">
              <a:ea typeface="宋体" panose="02010600030101010101" pitchFamily="2" charset="-122"/>
            </a:endParaRPr>
          </a:p>
          <a:p>
            <a:pPr marL="228600" lvl="0" indent="-228600">
              <a:buChar char="•"/>
            </a:pPr>
            <a:r>
              <a:rPr lang="zh-CN" altLang="en-US" dirty="0">
                <a:ea typeface="宋体" panose="02010600030101010101" pitchFamily="2" charset="-122"/>
              </a:rPr>
              <a:t>之前学过</a:t>
            </a:r>
            <a:r>
              <a:rPr lang="en-US" altLang="zh-CN">
                <a:ea typeface="宋体" panose="02010600030101010101" pitchFamily="2" charset="-122"/>
              </a:rPr>
              <a:t>C</a:t>
            </a:r>
            <a:r>
              <a:rPr lang="zh-CN" altLang="en-US" dirty="0">
                <a:ea typeface="宋体" panose="02010600030101010101" pitchFamily="2" charset="-122"/>
              </a:rPr>
              <a:t>语言，</a:t>
            </a:r>
            <a:r>
              <a:rPr lang="en-US" altLang="zh-CN">
                <a:ea typeface="宋体" panose="02010600030101010101" pitchFamily="2" charset="-122"/>
              </a:rPr>
              <a:t>C++</a:t>
            </a:r>
            <a:r>
              <a:rPr lang="zh-CN" altLang="en-US" dirty="0">
                <a:ea typeface="宋体" panose="02010600030101010101" pitchFamily="2" charset="-122"/>
              </a:rPr>
              <a:t>，面向对象编程？</a:t>
            </a:r>
            <a:endParaRPr lang="zh-CN" altLang="en-US" dirty="0">
              <a:ea typeface="宋体" panose="02010600030101010101" pitchFamily="2" charset="-122"/>
            </a:endParaRPr>
          </a:p>
          <a:p>
            <a:pPr marL="228600" lvl="0" indent="-228600">
              <a:buChar char="•"/>
            </a:pPr>
            <a:r>
              <a:rPr lang="zh-CN" altLang="en-US" dirty="0">
                <a:ea typeface="宋体" panose="02010600030101010101" pitchFamily="2" charset="-122"/>
              </a:rPr>
              <a:t>大一学了哪些课程？高等数学，英语，线性代数，</a:t>
            </a:r>
            <a:endParaRPr lang="zh-CN" altLang="en-US" dirty="0">
              <a:ea typeface="宋体" panose="02010600030101010101" pitchFamily="2" charset="-122"/>
            </a:endParaRPr>
          </a:p>
          <a:p>
            <a:pPr marL="228600" lvl="0" indent="-228600">
              <a:buChar char="•"/>
            </a:pPr>
            <a:r>
              <a:rPr lang="zh-CN" altLang="en-US" dirty="0">
                <a:ea typeface="宋体" panose="02010600030101010101" pitchFamily="2" charset="-122"/>
              </a:rPr>
              <a:t>为什么读大学？创造价值，要创造价值才能解决温饱，照顾家人</a:t>
            </a:r>
            <a:endParaRPr lang="zh-CN" altLang="en-US" dirty="0">
              <a:ea typeface="宋体" panose="02010600030101010101" pitchFamily="2" charset="-122"/>
            </a:endParaRPr>
          </a:p>
          <a:p>
            <a:pPr marL="228600" lvl="0" indent="-228600">
              <a:buChar char="•"/>
            </a:pPr>
            <a:r>
              <a:rPr lang="zh-CN" altLang="en-US" dirty="0">
                <a:ea typeface="宋体" panose="02010600030101010101" pitchFamily="2" charset="-122"/>
              </a:rPr>
              <a:t>怎么样才能创造价值呢？要学会本领。当今的社会对年轻人的要求会越来越高</a:t>
            </a:r>
            <a:endParaRPr lang="zh-CN" altLang="en-US" dirty="0">
              <a:ea typeface="宋体" panose="02010600030101010101" pitchFamily="2" charset="-122"/>
            </a:endParaRPr>
          </a:p>
          <a:p>
            <a:pPr marL="228600" lvl="0" indent="-228600">
              <a:buChar char="•"/>
            </a:pPr>
            <a:r>
              <a:rPr lang="zh-CN" altLang="en-US" dirty="0">
                <a:ea typeface="宋体" panose="02010600030101010101" pitchFamily="2" charset="-122"/>
              </a:rPr>
              <a:t>为什么要求越来越高？科技在飞速的发展，需要掌握的技能越来越多，最终目标是学会掌握新技能的本领</a:t>
            </a:r>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https://zhuanlan.zhihu.com/p/465034540</a:t>
            </a:r>
            <a:endParaRPr lang="zh-CN" altLang="en-US"/>
          </a:p>
          <a:p>
            <a:endParaRPr lang="zh-CN" altLang="en-US"/>
          </a:p>
          <a:p>
            <a:r>
              <a:rPr lang="zh-CN" altLang="en-US"/>
              <a:t>JDK（Java Development Kit）Java开发工具包，包含Java语言、Java虚拟机、Java类库，是支持Java程序开发的最小环境。</a:t>
            </a:r>
            <a:endParaRPr lang="zh-CN" altLang="en-US"/>
          </a:p>
          <a:p>
            <a:r>
              <a:rPr lang="zh-CN" altLang="en-US"/>
              <a:t>JVM（Java Virtual Machine）Java虚拟机，运行于各种操作系统Linux，Windows，Solaris等之上，执行编译好的Java字节码class文件。</a:t>
            </a:r>
            <a:endParaRPr lang="zh-CN" altLang="en-US"/>
          </a:p>
          <a:p>
            <a:r>
              <a:rPr lang="zh-CN" altLang="en-US"/>
              <a:t>JRE（Java Runtime Environment）Java运行时环境，包含JavaSE中核心类库API和Java虚拟机，简单理解为JVM+核心类库API。</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18786" name="Rectangle 2"/>
          <p:cNvSpPr>
            <a:spLocks noGrp="1" noRot="1" noChangeAspect="1" noTextEdit="1"/>
          </p:cNvSpPr>
          <p:nvPr>
            <p:ph type="sldImg"/>
          </p:nvPr>
        </p:nvSpPr>
        <p:spPr>
          <a:ln>
            <a:solidFill>
              <a:srgbClr val="000000"/>
            </a:solidFill>
            <a:miter/>
          </a:ln>
        </p:spPr>
      </p:sp>
      <p:sp>
        <p:nvSpPr>
          <p:cNvPr id="118787"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JRE</a:t>
            </a:r>
            <a:r>
              <a:rPr lang="zh-CN" altLang="en-US" dirty="0">
                <a:ea typeface="宋体" panose="02010600030101010101" pitchFamily="2" charset="-122"/>
              </a:rPr>
              <a:t>：运行</a:t>
            </a:r>
            <a:r>
              <a:rPr lang="en-US" altLang="zh-CN">
                <a:ea typeface="宋体" panose="02010600030101010101" pitchFamily="2" charset="-122"/>
              </a:rPr>
              <a:t>JAVA</a:t>
            </a:r>
            <a:r>
              <a:rPr lang="zh-CN" altLang="en-US" dirty="0">
                <a:ea typeface="宋体" panose="02010600030101010101" pitchFamily="2" charset="-122"/>
              </a:rPr>
              <a:t>程序；</a:t>
            </a:r>
            <a:r>
              <a:rPr lang="en-US" altLang="zh-CN">
                <a:ea typeface="宋体" panose="02010600030101010101" pitchFamily="2" charset="-122"/>
              </a:rPr>
              <a:t>JDK</a:t>
            </a:r>
            <a:r>
              <a:rPr lang="zh-CN" altLang="en-US" dirty="0">
                <a:ea typeface="宋体" panose="02010600030101010101" pitchFamily="2" charset="-122"/>
              </a:rPr>
              <a:t>：开发环境</a:t>
            </a:r>
            <a:endParaRPr lang="zh-CN" altLang="en-US" dirty="0">
              <a:ea typeface="宋体" panose="02010600030101010101" pitchFamily="2" charset="-122"/>
            </a:endParaRPr>
          </a:p>
          <a:p>
            <a:pPr lvl="0"/>
            <a:r>
              <a:rPr lang="en-US" altLang="zh-CN">
                <a:ea typeface="宋体" panose="02010600030101010101" pitchFamily="2" charset="-122"/>
              </a:rPr>
              <a:t>JRE</a:t>
            </a:r>
            <a:r>
              <a:rPr lang="zh-CN" altLang="en-US" dirty="0">
                <a:ea typeface="宋体" panose="02010600030101010101" pitchFamily="2" charset="-122"/>
              </a:rPr>
              <a:t>无需单独安装</a:t>
            </a:r>
            <a:endParaRPr lang="zh-CN" altLang="en-US" dirty="0">
              <a:ea typeface="宋体" panose="02010600030101010101" pitchFamily="2" charset="-122"/>
            </a:endParaRPr>
          </a:p>
          <a:p>
            <a:pPr lvl="0"/>
            <a:r>
              <a:rPr lang="en-US" altLang="zh-CN">
                <a:ea typeface="宋体" panose="02010600030101010101" pitchFamily="2" charset="-122"/>
              </a:rPr>
              <a:t>JDK</a:t>
            </a:r>
            <a:endParaRPr lang="en-US" altLang="zh-CN">
              <a:ea typeface="宋体" panose="02010600030101010101" pitchFamily="2" charset="-122"/>
            </a:endParaRPr>
          </a:p>
          <a:p>
            <a:pPr lvl="0"/>
            <a:r>
              <a:rPr lang="en-US" altLang="zh-CN" err="1">
                <a:solidFill>
                  <a:schemeClr val="bg1"/>
                </a:solidFill>
                <a:ea typeface="宋体" panose="02010600030101010101" pitchFamily="2" charset="-122"/>
              </a:rPr>
              <a:t>JDK(Java</a:t>
            </a:r>
            <a:r>
              <a:rPr lang="en-US" altLang="zh-CN">
                <a:solidFill>
                  <a:schemeClr val="bg1"/>
                </a:solidFill>
                <a:ea typeface="宋体" panose="02010600030101010101" pitchFamily="2" charset="-122"/>
              </a:rPr>
              <a:t>  Developer</a:t>
            </a:r>
            <a:r>
              <a:rPr lang="en-US" altLang="zh-CN">
                <a:solidFill>
                  <a:schemeClr val="bg1"/>
                </a:solidFill>
                <a:latin typeface="Arial" panose="020B0604020202020204" pitchFamily="34" charset="0"/>
                <a:ea typeface="宋体" panose="02010600030101010101" pitchFamily="2" charset="-122"/>
              </a:rPr>
              <a:t>’</a:t>
            </a:r>
            <a:r>
              <a:rPr lang="en-US" altLang="zh-CN">
                <a:solidFill>
                  <a:schemeClr val="bg1"/>
                </a:solidFill>
                <a:ea typeface="宋体" panose="02010600030101010101" pitchFamily="2" charset="-122"/>
              </a:rPr>
              <a:t>s  Kit)</a:t>
            </a:r>
            <a:r>
              <a:rPr lang="zh-CN" altLang="en-US" dirty="0">
                <a:solidFill>
                  <a:schemeClr val="bg1"/>
                </a:solidFill>
                <a:ea typeface="宋体" panose="02010600030101010101" pitchFamily="2" charset="-122"/>
              </a:rPr>
              <a:t>是</a:t>
            </a:r>
            <a:r>
              <a:rPr lang="en-US" altLang="zh-CN">
                <a:solidFill>
                  <a:schemeClr val="bg1"/>
                </a:solidFill>
                <a:ea typeface="宋体" panose="02010600030101010101" pitchFamily="2" charset="-122"/>
              </a:rPr>
              <a:t>SUN</a:t>
            </a:r>
            <a:r>
              <a:rPr lang="zh-CN" altLang="en-US" dirty="0">
                <a:solidFill>
                  <a:schemeClr val="bg1"/>
                </a:solidFill>
                <a:ea typeface="宋体" panose="02010600030101010101" pitchFamily="2" charset="-122"/>
              </a:rPr>
              <a:t>公司开发的</a:t>
            </a:r>
            <a:r>
              <a:rPr lang="en-US" altLang="zh-CN">
                <a:solidFill>
                  <a:schemeClr val="bg1"/>
                </a:solidFill>
                <a:ea typeface="宋体" panose="02010600030101010101" pitchFamily="2" charset="-122"/>
              </a:rPr>
              <a:t>Java</a:t>
            </a:r>
            <a:r>
              <a:rPr lang="zh-CN" altLang="en-US" dirty="0">
                <a:solidFill>
                  <a:schemeClr val="bg1"/>
                </a:solidFill>
                <a:ea typeface="宋体" panose="02010600030101010101" pitchFamily="2" charset="-122"/>
              </a:rPr>
              <a:t>编程工具包，可以从</a:t>
            </a:r>
            <a:r>
              <a:rPr lang="en-US" altLang="zh-CN">
                <a:solidFill>
                  <a:schemeClr val="bg1"/>
                </a:solidFill>
                <a:ea typeface="宋体" panose="02010600030101010101" pitchFamily="2" charset="-122"/>
              </a:rPr>
              <a:t>SUN</a:t>
            </a:r>
            <a:r>
              <a:rPr lang="zh-CN" altLang="en-US" dirty="0">
                <a:solidFill>
                  <a:schemeClr val="bg1"/>
                </a:solidFill>
                <a:ea typeface="宋体" panose="02010600030101010101" pitchFamily="2" charset="-122"/>
              </a:rPr>
              <a:t>公司主页上免费下载 ，包括编译器</a:t>
            </a:r>
            <a:r>
              <a:rPr lang="en-US" altLang="zh-CN" err="1">
                <a:solidFill>
                  <a:schemeClr val="bg1"/>
                </a:solidFill>
                <a:ea typeface="宋体" panose="02010600030101010101" pitchFamily="2" charset="-122"/>
              </a:rPr>
              <a:t>javac</a:t>
            </a:r>
            <a:r>
              <a:rPr lang="zh-CN" altLang="en-US" dirty="0">
                <a:solidFill>
                  <a:schemeClr val="bg1"/>
                </a:solidFill>
                <a:ea typeface="宋体" panose="02010600030101010101" pitchFamily="2" charset="-122"/>
              </a:rPr>
              <a:t>、解释器</a:t>
            </a:r>
            <a:r>
              <a:rPr lang="en-US" altLang="zh-CN">
                <a:solidFill>
                  <a:schemeClr val="bg1"/>
                </a:solidFill>
                <a:ea typeface="宋体" panose="02010600030101010101" pitchFamily="2" charset="-122"/>
              </a:rPr>
              <a:t>java</a:t>
            </a:r>
            <a:r>
              <a:rPr lang="zh-CN" altLang="en-US" dirty="0">
                <a:solidFill>
                  <a:schemeClr val="bg1"/>
                </a:solidFill>
                <a:ea typeface="宋体" panose="02010600030101010101" pitchFamily="2" charset="-122"/>
              </a:rPr>
              <a:t>、调试器</a:t>
            </a:r>
            <a:r>
              <a:rPr lang="en-US" altLang="zh-CN" err="1">
                <a:solidFill>
                  <a:schemeClr val="bg1"/>
                </a:solidFill>
                <a:ea typeface="宋体" panose="02010600030101010101" pitchFamily="2" charset="-122"/>
              </a:rPr>
              <a:t>jdb</a:t>
            </a:r>
            <a:r>
              <a:rPr lang="zh-CN" altLang="en-US" dirty="0">
                <a:solidFill>
                  <a:schemeClr val="bg1"/>
                </a:solidFill>
                <a:ea typeface="宋体" panose="02010600030101010101" pitchFamily="2" charset="-122"/>
              </a:rPr>
              <a:t>、反汇编器</a:t>
            </a:r>
            <a:r>
              <a:rPr lang="en-US" altLang="zh-CN" err="1">
                <a:solidFill>
                  <a:schemeClr val="bg1"/>
                </a:solidFill>
                <a:ea typeface="宋体" panose="02010600030101010101" pitchFamily="2" charset="-122"/>
              </a:rPr>
              <a:t>javap</a:t>
            </a:r>
            <a:r>
              <a:rPr lang="zh-CN" altLang="en-US" dirty="0">
                <a:solidFill>
                  <a:schemeClr val="bg1"/>
                </a:solidFill>
                <a:ea typeface="宋体" panose="02010600030101010101" pitchFamily="2" charset="-122"/>
              </a:rPr>
              <a:t>、文档管理器</a:t>
            </a:r>
            <a:r>
              <a:rPr lang="en-US" altLang="zh-CN" err="1">
                <a:solidFill>
                  <a:schemeClr val="bg1"/>
                </a:solidFill>
                <a:ea typeface="宋体" panose="02010600030101010101" pitchFamily="2" charset="-122"/>
              </a:rPr>
              <a:t>javadoc</a:t>
            </a:r>
            <a:r>
              <a:rPr lang="zh-CN" altLang="en-US" dirty="0">
                <a:solidFill>
                  <a:schemeClr val="bg1"/>
                </a:solidFill>
                <a:ea typeface="宋体" panose="02010600030101010101" pitchFamily="2" charset="-122"/>
              </a:rPr>
              <a:t>、</a:t>
            </a:r>
            <a:r>
              <a:rPr lang="en-US" altLang="zh-CN">
                <a:solidFill>
                  <a:schemeClr val="bg1"/>
                </a:solidFill>
                <a:ea typeface="宋体" panose="02010600030101010101" pitchFamily="2" charset="-122"/>
              </a:rPr>
              <a:t>Applet</a:t>
            </a:r>
            <a:r>
              <a:rPr lang="zh-CN" altLang="en-US" dirty="0">
                <a:solidFill>
                  <a:schemeClr val="bg1"/>
                </a:solidFill>
                <a:ea typeface="宋体" panose="02010600030101010101" pitchFamily="2" charset="-122"/>
              </a:rPr>
              <a:t>预视器</a:t>
            </a:r>
            <a:r>
              <a:rPr lang="en-US" altLang="zh-CN" err="1">
                <a:solidFill>
                  <a:schemeClr val="bg1"/>
                </a:solidFill>
                <a:ea typeface="宋体" panose="02010600030101010101" pitchFamily="2" charset="-122"/>
              </a:rPr>
              <a:t>appletviewer</a:t>
            </a:r>
            <a:r>
              <a:rPr lang="zh-CN" altLang="en-US" dirty="0">
                <a:solidFill>
                  <a:schemeClr val="bg1"/>
                </a:solidFill>
                <a:ea typeface="宋体" panose="02010600030101010101" pitchFamily="2" charset="-122"/>
              </a:rPr>
              <a:t>等。</a:t>
            </a:r>
            <a:endParaRPr lang="zh-CN" altLang="en-US" dirty="0">
              <a:solidFill>
                <a:schemeClr val="bg1"/>
              </a:solidFill>
              <a:ea typeface="宋体" panose="02010600030101010101" pitchFamily="2" charset="-122"/>
            </a:endParaRPr>
          </a:p>
          <a:p>
            <a:pPr lvl="0"/>
            <a:r>
              <a:rPr lang="en-US" altLang="zh-CN" err="1">
                <a:solidFill>
                  <a:schemeClr val="bg1"/>
                </a:solidFill>
                <a:ea typeface="宋体" panose="02010600030101010101" pitchFamily="2" charset="-122"/>
              </a:rPr>
              <a:t>JBuilder</a:t>
            </a:r>
            <a:endParaRPr lang="en-US" altLang="zh-CN">
              <a:solidFill>
                <a:schemeClr val="bg1"/>
              </a:solidFill>
              <a:ea typeface="宋体" panose="02010600030101010101" pitchFamily="2" charset="-122"/>
            </a:endParaRPr>
          </a:p>
          <a:p>
            <a:pPr lvl="0"/>
            <a:r>
              <a:rPr lang="zh-CN" altLang="en-US" dirty="0">
                <a:solidFill>
                  <a:schemeClr val="bg1"/>
                </a:solidFill>
                <a:ea typeface="宋体" panose="02010600030101010101" pitchFamily="2" charset="-122"/>
              </a:rPr>
              <a:t>由</a:t>
            </a:r>
            <a:r>
              <a:rPr lang="en-US" altLang="zh-CN">
                <a:solidFill>
                  <a:schemeClr val="bg1"/>
                </a:solidFill>
                <a:ea typeface="宋体" panose="02010600030101010101" pitchFamily="2" charset="-122"/>
              </a:rPr>
              <a:t>Borland</a:t>
            </a:r>
            <a:r>
              <a:rPr lang="zh-CN" altLang="en-US" dirty="0">
                <a:solidFill>
                  <a:schemeClr val="bg1"/>
                </a:solidFill>
                <a:ea typeface="宋体" panose="02010600030101010101" pitchFamily="2" charset="-122"/>
              </a:rPr>
              <a:t>公司开发的</a:t>
            </a:r>
            <a:r>
              <a:rPr lang="en-US" altLang="zh-CN">
                <a:solidFill>
                  <a:schemeClr val="bg1"/>
                </a:solidFill>
                <a:ea typeface="宋体" panose="02010600030101010101" pitchFamily="2" charset="-122"/>
              </a:rPr>
              <a:t>Java</a:t>
            </a:r>
            <a:r>
              <a:rPr lang="zh-CN" altLang="en-US" dirty="0">
                <a:solidFill>
                  <a:schemeClr val="bg1"/>
                </a:solidFill>
                <a:ea typeface="宋体" panose="02010600030101010101" pitchFamily="2" charset="-122"/>
              </a:rPr>
              <a:t>开发工具，目前可以找到</a:t>
            </a:r>
            <a:r>
              <a:rPr lang="en-US" altLang="zh-CN" err="1">
                <a:solidFill>
                  <a:schemeClr val="bg1"/>
                </a:solidFill>
                <a:ea typeface="宋体" panose="02010600030101010101" pitchFamily="2" charset="-122"/>
              </a:rPr>
              <a:t>JBuilder</a:t>
            </a:r>
            <a:r>
              <a:rPr lang="en-US" altLang="zh-CN">
                <a:solidFill>
                  <a:schemeClr val="bg1"/>
                </a:solidFill>
                <a:ea typeface="宋体" panose="02010600030101010101" pitchFamily="2" charset="-122"/>
              </a:rPr>
              <a:t> 9</a:t>
            </a:r>
            <a:r>
              <a:rPr lang="zh-CN" altLang="en-US" dirty="0">
                <a:solidFill>
                  <a:schemeClr val="bg1"/>
                </a:solidFill>
                <a:ea typeface="宋体" panose="02010600030101010101" pitchFamily="2" charset="-122"/>
              </a:rPr>
              <a:t>版本，是一个开发界面十分友好的功能完善的工具，与</a:t>
            </a:r>
            <a:r>
              <a:rPr lang="en-US" altLang="zh-CN">
                <a:solidFill>
                  <a:schemeClr val="bg1"/>
                </a:solidFill>
                <a:ea typeface="宋体" panose="02010600030101010101" pitchFamily="2" charset="-122"/>
              </a:rPr>
              <a:t>JDK</a:t>
            </a:r>
            <a:r>
              <a:rPr lang="zh-CN" altLang="en-US" dirty="0">
                <a:solidFill>
                  <a:schemeClr val="bg1"/>
                </a:solidFill>
                <a:ea typeface="宋体" panose="02010600030101010101" pitchFamily="2" charset="-122"/>
              </a:rPr>
              <a:t>完全兼容。 可以完成</a:t>
            </a:r>
            <a:r>
              <a:rPr lang="en-US" altLang="zh-CN">
                <a:solidFill>
                  <a:schemeClr val="bg1"/>
                </a:solidFill>
                <a:ea typeface="宋体" panose="02010600030101010101" pitchFamily="2" charset="-122"/>
              </a:rPr>
              <a:t>JAVA</a:t>
            </a:r>
            <a:r>
              <a:rPr lang="zh-CN" altLang="en-US" dirty="0">
                <a:solidFill>
                  <a:schemeClr val="bg1"/>
                </a:solidFill>
                <a:ea typeface="宋体" panose="02010600030101010101" pitchFamily="2" charset="-122"/>
              </a:rPr>
              <a:t>和</a:t>
            </a:r>
            <a:r>
              <a:rPr lang="en-US" altLang="zh-CN">
                <a:solidFill>
                  <a:schemeClr val="bg1"/>
                </a:solidFill>
                <a:ea typeface="宋体" panose="02010600030101010101" pitchFamily="2" charset="-122"/>
              </a:rPr>
              <a:t>J2EE</a:t>
            </a:r>
            <a:r>
              <a:rPr lang="zh-CN" altLang="en-US" dirty="0">
                <a:solidFill>
                  <a:schemeClr val="bg1"/>
                </a:solidFill>
                <a:ea typeface="宋体" panose="02010600030101010101" pitchFamily="2" charset="-122"/>
              </a:rPr>
              <a:t>、</a:t>
            </a:r>
            <a:r>
              <a:rPr lang="en-US" altLang="zh-CN">
                <a:solidFill>
                  <a:schemeClr val="bg1"/>
                </a:solidFill>
                <a:ea typeface="宋体" panose="02010600030101010101" pitchFamily="2" charset="-122"/>
              </a:rPr>
              <a:t>J2ME</a:t>
            </a:r>
            <a:r>
              <a:rPr lang="zh-CN" altLang="en-US" dirty="0">
                <a:solidFill>
                  <a:schemeClr val="bg1"/>
                </a:solidFill>
                <a:ea typeface="宋体" panose="02010600030101010101" pitchFamily="2" charset="-122"/>
              </a:rPr>
              <a:t>的各项开发工作。</a:t>
            </a:r>
            <a:br>
              <a:rPr lang="zh-CN" altLang="en-US" dirty="0">
                <a:ea typeface="宋体" panose="02010600030101010101" pitchFamily="2" charset="-122"/>
              </a:rPr>
            </a:br>
            <a:r>
              <a:rPr lang="en-US" altLang="zh-CN">
                <a:ea typeface="宋体" panose="02010600030101010101" pitchFamily="2" charset="-122"/>
              </a:rPr>
              <a:t>2009 </a:t>
            </a:r>
            <a:r>
              <a:rPr lang="zh-CN" altLang="en-US" dirty="0">
                <a:ea typeface="宋体" panose="02010600030101010101" pitchFamily="2" charset="-122"/>
                <a:hlinkClick r:id="rId3"/>
              </a:rPr>
              <a:t>被</a:t>
            </a:r>
            <a:r>
              <a:rPr lang="en-US" altLang="zh-CN">
                <a:ea typeface="宋体" panose="02010600030101010101" pitchFamily="2" charset="-122"/>
                <a:hlinkClick r:id="rId3"/>
              </a:rPr>
              <a:t>Micro Focus</a:t>
            </a:r>
            <a:r>
              <a:rPr lang="en-US" altLang="zh-CN">
                <a:ea typeface="宋体" panose="02010600030101010101" pitchFamily="2" charset="-122"/>
              </a:rPr>
              <a:t> </a:t>
            </a:r>
            <a:r>
              <a:rPr lang="zh-CN" altLang="en-US" dirty="0">
                <a:ea typeface="宋体" panose="02010600030101010101" pitchFamily="2" charset="-122"/>
              </a:rPr>
              <a:t>收购</a:t>
            </a:r>
            <a:endParaRPr lang="zh-CN" altLang="en-US" dirty="0">
              <a:ea typeface="宋体" panose="02010600030101010101" pitchFamily="2" charset="-122"/>
            </a:endParaRPr>
          </a:p>
          <a:p>
            <a:pPr lvl="0"/>
            <a:r>
              <a:rPr lang="en-US" altLang="zh-CN" err="1">
                <a:solidFill>
                  <a:schemeClr val="bg1"/>
                </a:solidFill>
                <a:ea typeface="宋体" panose="02010600030101010101" pitchFamily="2" charset="-122"/>
              </a:rPr>
              <a:t>JCreator</a:t>
            </a:r>
            <a:endParaRPr lang="en-US" altLang="zh-CN">
              <a:solidFill>
                <a:schemeClr val="bg1"/>
              </a:solidFill>
              <a:ea typeface="宋体" panose="02010600030101010101" pitchFamily="2" charset="-122"/>
            </a:endParaRPr>
          </a:p>
          <a:p>
            <a:pPr lvl="0"/>
            <a:r>
              <a:rPr lang="en-US" altLang="zh-CN">
                <a:ea typeface="宋体" panose="02010600030101010101" pitchFamily="2" charset="-122"/>
              </a:rPr>
              <a:t> </a:t>
            </a:r>
            <a:r>
              <a:rPr lang="zh-CN" altLang="en-US" dirty="0">
                <a:solidFill>
                  <a:schemeClr val="bg1"/>
                </a:solidFill>
                <a:ea typeface="宋体" panose="02010600030101010101" pitchFamily="2" charset="-122"/>
              </a:rPr>
              <a:t>这个软件比较小巧，对硬件要求不是很高，完全用</a:t>
            </a:r>
            <a:r>
              <a:rPr lang="en-US" altLang="zh-CN">
                <a:solidFill>
                  <a:schemeClr val="bg1"/>
                </a:solidFill>
                <a:ea typeface="宋体" panose="02010600030101010101" pitchFamily="2" charset="-122"/>
              </a:rPr>
              <a:t>C++</a:t>
            </a:r>
            <a:r>
              <a:rPr lang="zh-CN" altLang="en-US" dirty="0">
                <a:solidFill>
                  <a:schemeClr val="bg1"/>
                </a:solidFill>
                <a:ea typeface="宋体" panose="02010600030101010101" pitchFamily="2" charset="-122"/>
              </a:rPr>
              <a:t>写的，速度快、效率高。被评价为</a:t>
            </a:r>
            <a:r>
              <a:rPr lang="zh-CN" altLang="en-US" dirty="0">
                <a:solidFill>
                  <a:schemeClr val="bg1"/>
                </a:solidFill>
                <a:latin typeface="Arial" panose="020B0604020202020204" pitchFamily="34" charset="0"/>
                <a:ea typeface="宋体" panose="02010600030101010101" pitchFamily="2" charset="-122"/>
              </a:rPr>
              <a:t>“</a:t>
            </a:r>
            <a:r>
              <a:rPr lang="zh-CN" altLang="en-US" dirty="0">
                <a:solidFill>
                  <a:schemeClr val="bg1"/>
                </a:solidFill>
                <a:ea typeface="宋体" panose="02010600030101010101" pitchFamily="2" charset="-122"/>
              </a:rPr>
              <a:t>麻雀虽小，五脏俱全 </a:t>
            </a:r>
            <a:r>
              <a:rPr lang="zh-CN" altLang="en-US" dirty="0">
                <a:solidFill>
                  <a:schemeClr val="bg1"/>
                </a:solidFill>
                <a:latin typeface="Arial" panose="020B0604020202020204" pitchFamily="34" charset="0"/>
                <a:ea typeface="宋体" panose="02010600030101010101" pitchFamily="2" charset="-122"/>
              </a:rPr>
              <a:t>”</a:t>
            </a:r>
            <a:r>
              <a:rPr lang="zh-CN" altLang="en-US" dirty="0">
                <a:solidFill>
                  <a:schemeClr val="bg1"/>
                </a:solidFill>
                <a:ea typeface="宋体" panose="02010600030101010101" pitchFamily="2" charset="-122"/>
              </a:rPr>
              <a:t>。</a:t>
            </a:r>
            <a:r>
              <a:rPr lang="en-US" altLang="zh-CN" err="1">
                <a:solidFill>
                  <a:schemeClr val="bg1"/>
                </a:solidFill>
                <a:ea typeface="宋体" panose="02010600030101010101" pitchFamily="2" charset="-122"/>
              </a:rPr>
              <a:t>JCreator</a:t>
            </a:r>
            <a:r>
              <a:rPr lang="en-US" altLang="zh-CN">
                <a:solidFill>
                  <a:schemeClr val="bg1"/>
                </a:solidFill>
                <a:ea typeface="宋体" panose="02010600030101010101" pitchFamily="2" charset="-122"/>
              </a:rPr>
              <a:t> </a:t>
            </a:r>
            <a:r>
              <a:rPr lang="zh-CN" altLang="en-US" dirty="0">
                <a:solidFill>
                  <a:schemeClr val="bg1"/>
                </a:solidFill>
                <a:ea typeface="宋体" panose="02010600030101010101" pitchFamily="2" charset="-122"/>
              </a:rPr>
              <a:t>中设计了相当多的功能。</a:t>
            </a:r>
            <a:r>
              <a:rPr lang="zh-CN" altLang="en-US" dirty="0">
                <a:ea typeface="宋体" panose="02010600030101010101" pitchFamily="2" charset="-122"/>
              </a:rPr>
              <a:t> </a:t>
            </a:r>
            <a:endParaRPr lang="zh-CN" altLang="en-US" dirty="0">
              <a:ea typeface="宋体" panose="02010600030101010101" pitchFamily="2" charset="-122"/>
            </a:endParaRPr>
          </a:p>
          <a:p>
            <a:pPr lvl="0"/>
            <a:r>
              <a:rPr lang="en-US" altLang="zh-CN">
                <a:ea typeface="宋体" panose="02010600030101010101" pitchFamily="2" charset="-122"/>
              </a:rPr>
              <a:t>Eclipse</a:t>
            </a:r>
            <a:endParaRPr lang="en-US" altLang="zh-CN">
              <a:ea typeface="宋体" panose="02010600030101010101" pitchFamily="2" charset="-122"/>
            </a:endParaRPr>
          </a:p>
          <a:p>
            <a:pPr lvl="0"/>
            <a:r>
              <a:rPr lang="zh-CN" altLang="en-US" dirty="0">
                <a:solidFill>
                  <a:schemeClr val="bg1"/>
                </a:solidFill>
                <a:ea typeface="宋体" panose="02010600030101010101" pitchFamily="2" charset="-122"/>
              </a:rPr>
              <a:t>由</a:t>
            </a:r>
            <a:r>
              <a:rPr lang="en-US" altLang="zh-CN">
                <a:solidFill>
                  <a:schemeClr val="bg1"/>
                </a:solidFill>
                <a:ea typeface="宋体" panose="02010600030101010101" pitchFamily="2" charset="-122"/>
              </a:rPr>
              <a:t>IBM</a:t>
            </a:r>
            <a:r>
              <a:rPr lang="zh-CN" altLang="en-US" dirty="0">
                <a:solidFill>
                  <a:schemeClr val="bg1"/>
                </a:solidFill>
                <a:ea typeface="宋体" panose="02010600030101010101" pitchFamily="2" charset="-122"/>
              </a:rPr>
              <a:t>牵头，围绕着</a:t>
            </a:r>
            <a:r>
              <a:rPr lang="en-US" altLang="zh-CN">
                <a:solidFill>
                  <a:schemeClr val="bg1"/>
                </a:solidFill>
                <a:ea typeface="宋体" panose="02010600030101010101" pitchFamily="2" charset="-122"/>
              </a:rPr>
              <a:t>Eclipse</a:t>
            </a:r>
            <a:r>
              <a:rPr lang="zh-CN" altLang="en-US" dirty="0">
                <a:solidFill>
                  <a:schemeClr val="bg1"/>
                </a:solidFill>
                <a:ea typeface="宋体" panose="02010600030101010101" pitchFamily="2" charset="-122"/>
              </a:rPr>
              <a:t>项目已经发展成为了一个庞大的</a:t>
            </a:r>
            <a:r>
              <a:rPr lang="en-US" altLang="zh-CN">
                <a:solidFill>
                  <a:schemeClr val="bg1"/>
                </a:solidFill>
                <a:ea typeface="宋体" panose="02010600030101010101" pitchFamily="2" charset="-122"/>
              </a:rPr>
              <a:t>Eclipse</a:t>
            </a:r>
            <a:r>
              <a:rPr lang="zh-CN" altLang="en-US" dirty="0">
                <a:solidFill>
                  <a:schemeClr val="bg1"/>
                </a:solidFill>
                <a:ea typeface="宋体" panose="02010600030101010101" pitchFamily="2" charset="-122"/>
              </a:rPr>
              <a:t>联盟，有</a:t>
            </a:r>
            <a:r>
              <a:rPr lang="en-US" altLang="zh-CN">
                <a:solidFill>
                  <a:schemeClr val="bg1"/>
                </a:solidFill>
                <a:ea typeface="宋体" panose="02010600030101010101" pitchFamily="2" charset="-122"/>
              </a:rPr>
              <a:t>150</a:t>
            </a:r>
            <a:r>
              <a:rPr lang="zh-CN" altLang="en-US" dirty="0">
                <a:solidFill>
                  <a:schemeClr val="bg1"/>
                </a:solidFill>
                <a:ea typeface="宋体" panose="02010600030101010101" pitchFamily="2" charset="-122"/>
              </a:rPr>
              <a:t>多家软件公司参与到</a:t>
            </a:r>
            <a:r>
              <a:rPr lang="en-US" altLang="zh-CN">
                <a:solidFill>
                  <a:schemeClr val="bg1"/>
                </a:solidFill>
                <a:ea typeface="宋体" panose="02010600030101010101" pitchFamily="2" charset="-122"/>
              </a:rPr>
              <a:t>Eclipse</a:t>
            </a:r>
            <a:r>
              <a:rPr lang="zh-CN" altLang="en-US" dirty="0">
                <a:solidFill>
                  <a:schemeClr val="bg1"/>
                </a:solidFill>
                <a:ea typeface="宋体" panose="02010600030101010101" pitchFamily="2" charset="-122"/>
              </a:rPr>
              <a:t>项目中，其中包括</a:t>
            </a:r>
            <a:r>
              <a:rPr lang="en-US" altLang="zh-CN">
                <a:solidFill>
                  <a:schemeClr val="bg1"/>
                </a:solidFill>
                <a:ea typeface="宋体" panose="02010600030101010101" pitchFamily="2" charset="-122"/>
              </a:rPr>
              <a:t>Borland</a:t>
            </a:r>
            <a:r>
              <a:rPr lang="zh-CN" altLang="en-US" dirty="0">
                <a:solidFill>
                  <a:schemeClr val="bg1"/>
                </a:solidFill>
                <a:ea typeface="宋体" panose="02010600030101010101" pitchFamily="2" charset="-122"/>
              </a:rPr>
              <a:t>、</a:t>
            </a:r>
            <a:r>
              <a:rPr lang="en-US" altLang="zh-CN">
                <a:solidFill>
                  <a:schemeClr val="bg1"/>
                </a:solidFill>
                <a:ea typeface="宋体" panose="02010600030101010101" pitchFamily="2" charset="-122"/>
              </a:rPr>
              <a:t>Rational Software</a:t>
            </a:r>
            <a:r>
              <a:rPr lang="zh-CN" altLang="en-US" dirty="0">
                <a:solidFill>
                  <a:schemeClr val="bg1"/>
                </a:solidFill>
                <a:ea typeface="宋体" panose="02010600030101010101" pitchFamily="2" charset="-122"/>
              </a:rPr>
              <a:t>、</a:t>
            </a:r>
            <a:r>
              <a:rPr lang="en-US" altLang="zh-CN">
                <a:solidFill>
                  <a:schemeClr val="bg1"/>
                </a:solidFill>
                <a:ea typeface="宋体" panose="02010600030101010101" pitchFamily="2" charset="-122"/>
              </a:rPr>
              <a:t>Red Hat</a:t>
            </a:r>
            <a:r>
              <a:rPr lang="zh-CN" altLang="en-US" dirty="0">
                <a:solidFill>
                  <a:schemeClr val="bg1"/>
                </a:solidFill>
                <a:ea typeface="宋体" panose="02010600030101010101" pitchFamily="2" charset="-122"/>
              </a:rPr>
              <a:t>及</a:t>
            </a:r>
            <a:r>
              <a:rPr lang="en-US" altLang="zh-CN">
                <a:solidFill>
                  <a:schemeClr val="bg1"/>
                </a:solidFill>
                <a:ea typeface="宋体" panose="02010600030101010101" pitchFamily="2" charset="-122"/>
              </a:rPr>
              <a:t>Sybase</a:t>
            </a:r>
            <a:r>
              <a:rPr lang="zh-CN" altLang="en-US" dirty="0">
                <a:solidFill>
                  <a:schemeClr val="bg1"/>
                </a:solidFill>
                <a:ea typeface="宋体" panose="02010600030101010101" pitchFamily="2" charset="-122"/>
              </a:rPr>
              <a:t>等。</a:t>
            </a:r>
            <a:endParaRPr lang="zh-CN" altLang="en-US" dirty="0">
              <a:solidFill>
                <a:schemeClr val="bg1"/>
              </a:solidFill>
              <a:ea typeface="宋体" panose="02010600030101010101" pitchFamily="2" charset="-122"/>
            </a:endParaRPr>
          </a:p>
          <a:p>
            <a:pPr lvl="0"/>
            <a:r>
              <a:rPr lang="zh-CN" altLang="en-US" dirty="0">
                <a:solidFill>
                  <a:schemeClr val="bg1"/>
                </a:solidFill>
                <a:ea typeface="宋体" panose="02010600030101010101" pitchFamily="2" charset="-122"/>
              </a:rPr>
              <a:t>        </a:t>
            </a:r>
            <a:r>
              <a:rPr lang="en-US" altLang="zh-CN">
                <a:solidFill>
                  <a:schemeClr val="bg1"/>
                </a:solidFill>
                <a:ea typeface="宋体" panose="02010600030101010101" pitchFamily="2" charset="-122"/>
              </a:rPr>
              <a:t>Eclipse</a:t>
            </a:r>
            <a:r>
              <a:rPr lang="zh-CN" altLang="en-US" dirty="0">
                <a:solidFill>
                  <a:schemeClr val="bg1"/>
                </a:solidFill>
                <a:ea typeface="宋体" panose="02010600030101010101" pitchFamily="2" charset="-122"/>
              </a:rPr>
              <a:t>是一个开发源码项目，任何人都可以免费得到，并可以在此基础上开发各自的插件，因此越来越受人们关注。</a:t>
            </a:r>
            <a:endParaRPr lang="zh-CN" altLang="en-US" dirty="0">
              <a:solidFill>
                <a:schemeClr val="bg1"/>
              </a:solidFill>
              <a:ea typeface="宋体" panose="02010600030101010101" pitchFamily="2" charset="-122"/>
            </a:endParaRPr>
          </a:p>
          <a:p>
            <a:pPr lvl="0"/>
            <a:r>
              <a:rPr lang="en-US" altLang="zh-CN">
                <a:solidFill>
                  <a:srgbClr val="FFFF00"/>
                </a:solidFill>
                <a:ea typeface="宋体" panose="02010600030101010101" pitchFamily="2" charset="-122"/>
              </a:rPr>
              <a:t>Symantec  Caf</a:t>
            </a:r>
            <a:r>
              <a:rPr lang="en-US" altLang="zh-CN">
                <a:solidFill>
                  <a:srgbClr val="FFFF00"/>
                </a:solidFill>
                <a:latin typeface="Arial" panose="020B0604020202020204" pitchFamily="34" charset="0"/>
                <a:ea typeface="宋体" panose="02010600030101010101" pitchFamily="2" charset="-122"/>
              </a:rPr>
              <a:t>é</a:t>
            </a:r>
            <a:endParaRPr lang="en-US" altLang="zh-CN">
              <a:solidFill>
                <a:schemeClr val="bg1"/>
              </a:solidFill>
              <a:ea typeface="宋体" panose="02010600030101010101" pitchFamily="2" charset="-122"/>
            </a:endParaRPr>
          </a:p>
          <a:p>
            <a:pPr lvl="0"/>
            <a:r>
              <a:rPr lang="zh-CN" altLang="en-US" dirty="0">
                <a:solidFill>
                  <a:schemeClr val="bg1"/>
                </a:solidFill>
                <a:ea typeface="宋体" panose="02010600030101010101" pitchFamily="2" charset="-122"/>
              </a:rPr>
              <a:t>是由</a:t>
            </a:r>
            <a:r>
              <a:rPr lang="en-US" altLang="zh-CN">
                <a:solidFill>
                  <a:schemeClr val="bg1"/>
                </a:solidFill>
                <a:ea typeface="宋体" panose="02010600030101010101" pitchFamily="2" charset="-122"/>
              </a:rPr>
              <a:t>Symantec</a:t>
            </a:r>
            <a:r>
              <a:rPr lang="zh-CN" altLang="en-US" dirty="0">
                <a:solidFill>
                  <a:schemeClr val="bg1"/>
                </a:solidFill>
                <a:ea typeface="宋体" panose="02010600030101010101" pitchFamily="2" charset="-122"/>
              </a:rPr>
              <a:t>推出的集成了</a:t>
            </a:r>
            <a:r>
              <a:rPr lang="en-US" altLang="zh-CN">
                <a:solidFill>
                  <a:schemeClr val="bg1"/>
                </a:solidFill>
                <a:ea typeface="宋体" panose="02010600030101010101" pitchFamily="2" charset="-122"/>
              </a:rPr>
              <a:t>JDK</a:t>
            </a:r>
            <a:r>
              <a:rPr lang="zh-CN" altLang="en-US" dirty="0">
                <a:solidFill>
                  <a:schemeClr val="bg1"/>
                </a:solidFill>
                <a:ea typeface="宋体" panose="02010600030101010101" pitchFamily="2" charset="-122"/>
              </a:rPr>
              <a:t>的可视化工具集，适合开发</a:t>
            </a:r>
            <a:r>
              <a:rPr lang="en-US" altLang="zh-CN">
                <a:solidFill>
                  <a:schemeClr val="bg1"/>
                </a:solidFill>
                <a:ea typeface="宋体" panose="02010600030101010101" pitchFamily="2" charset="-122"/>
              </a:rPr>
              <a:t>Java  Application</a:t>
            </a:r>
            <a:r>
              <a:rPr lang="zh-CN" altLang="en-US" dirty="0">
                <a:solidFill>
                  <a:schemeClr val="bg1"/>
                </a:solidFill>
                <a:ea typeface="宋体" panose="02010600030101010101" pitchFamily="2" charset="-122"/>
              </a:rPr>
              <a:t>和</a:t>
            </a:r>
            <a:r>
              <a:rPr lang="en-US" altLang="zh-CN">
                <a:solidFill>
                  <a:schemeClr val="bg1"/>
                </a:solidFill>
                <a:ea typeface="宋体" panose="02010600030101010101" pitchFamily="2" charset="-122"/>
              </a:rPr>
              <a:t>Java  Applet</a:t>
            </a:r>
            <a:r>
              <a:rPr lang="zh-CN" altLang="en-US" dirty="0">
                <a:solidFill>
                  <a:schemeClr val="bg1"/>
                </a:solidFill>
                <a:ea typeface="宋体" panose="02010600030101010101" pitchFamily="2" charset="-122"/>
              </a:rPr>
              <a:t>，售价大约在</a:t>
            </a:r>
            <a:r>
              <a:rPr lang="en-US" altLang="zh-CN">
                <a:solidFill>
                  <a:schemeClr val="bg1"/>
                </a:solidFill>
                <a:ea typeface="宋体" panose="02010600030101010101" pitchFamily="2" charset="-122"/>
              </a:rPr>
              <a:t>130</a:t>
            </a:r>
            <a:r>
              <a:rPr lang="zh-CN" altLang="en-US" dirty="0">
                <a:solidFill>
                  <a:schemeClr val="bg1"/>
                </a:solidFill>
                <a:ea typeface="宋体" panose="02010600030101010101" pitchFamily="2" charset="-122"/>
              </a:rPr>
              <a:t>美元左右，其中含有</a:t>
            </a:r>
            <a:r>
              <a:rPr lang="en-US" altLang="zh-CN">
                <a:solidFill>
                  <a:schemeClr val="bg1"/>
                </a:solidFill>
                <a:ea typeface="宋体" panose="02010600030101010101" pitchFamily="2" charset="-122"/>
              </a:rPr>
              <a:t>Symantec</a:t>
            </a:r>
            <a:r>
              <a:rPr lang="zh-CN" altLang="en-US" dirty="0">
                <a:solidFill>
                  <a:schemeClr val="bg1"/>
                </a:solidFill>
                <a:ea typeface="宋体" panose="02010600030101010101" pitchFamily="2" charset="-122"/>
              </a:rPr>
              <a:t>自己的编译器，速度大约是</a:t>
            </a:r>
            <a:r>
              <a:rPr lang="en-US" altLang="zh-CN">
                <a:solidFill>
                  <a:schemeClr val="bg1"/>
                </a:solidFill>
                <a:ea typeface="宋体" panose="02010600030101010101" pitchFamily="2" charset="-122"/>
              </a:rPr>
              <a:t>JDK</a:t>
            </a:r>
            <a:r>
              <a:rPr lang="zh-CN" altLang="en-US" dirty="0">
                <a:solidFill>
                  <a:schemeClr val="bg1"/>
                </a:solidFill>
                <a:ea typeface="宋体" panose="02010600030101010101" pitchFamily="2" charset="-122"/>
              </a:rPr>
              <a:t>的十几倍。</a:t>
            </a:r>
            <a:endParaRPr lang="zh-CN" altLang="en-US" dirty="0">
              <a:solidFill>
                <a:schemeClr val="bg1"/>
              </a:solidFill>
              <a:ea typeface="宋体" panose="02010600030101010101" pitchFamily="2" charset="-122"/>
            </a:endParaRPr>
          </a:p>
          <a:p>
            <a:pPr lvl="0"/>
            <a:r>
              <a:rPr lang="en-US" altLang="zh-CN">
                <a:solidFill>
                  <a:srgbClr val="FFFF00"/>
                </a:solidFill>
                <a:ea typeface="宋体" panose="02010600030101010101" pitchFamily="2" charset="-122"/>
              </a:rPr>
              <a:t>IBM Visual Age for Java</a:t>
            </a:r>
            <a:endParaRPr lang="en-US" altLang="zh-CN">
              <a:solidFill>
                <a:srgbClr val="FFFF00"/>
              </a:solidFill>
              <a:ea typeface="宋体" panose="02010600030101010101" pitchFamily="2" charset="-122"/>
            </a:endParaRPr>
          </a:p>
          <a:p>
            <a:pPr lvl="0"/>
            <a:r>
              <a:rPr lang="en-US" altLang="zh-CN">
                <a:solidFill>
                  <a:schemeClr val="bg1"/>
                </a:solidFill>
                <a:ea typeface="宋体" panose="02010600030101010101" pitchFamily="2" charset="-122"/>
              </a:rPr>
              <a:t>IBM</a:t>
            </a:r>
            <a:r>
              <a:rPr lang="zh-CN" altLang="en-US" dirty="0">
                <a:solidFill>
                  <a:schemeClr val="bg1"/>
                </a:solidFill>
                <a:ea typeface="宋体" panose="02010600030101010101" pitchFamily="2" charset="-122"/>
              </a:rPr>
              <a:t>公司开发的，它提供对可视化编程的广泛支持，支持利用</a:t>
            </a:r>
            <a:r>
              <a:rPr lang="en-US" altLang="zh-CN">
                <a:solidFill>
                  <a:schemeClr val="bg1"/>
                </a:solidFill>
                <a:ea typeface="宋体" panose="02010600030101010101" pitchFamily="2" charset="-122"/>
              </a:rPr>
              <a:t>CICS</a:t>
            </a:r>
            <a:r>
              <a:rPr lang="zh-CN" altLang="en-US" dirty="0">
                <a:solidFill>
                  <a:schemeClr val="bg1"/>
                </a:solidFill>
                <a:ea typeface="宋体" panose="02010600030101010101" pitchFamily="2" charset="-122"/>
              </a:rPr>
              <a:t>连接遗传大型机应用，支持</a:t>
            </a:r>
            <a:r>
              <a:rPr lang="en-US" altLang="zh-CN">
                <a:solidFill>
                  <a:schemeClr val="bg1"/>
                </a:solidFill>
                <a:ea typeface="宋体" panose="02010600030101010101" pitchFamily="2" charset="-122"/>
              </a:rPr>
              <a:t>EJB</a:t>
            </a:r>
            <a:r>
              <a:rPr lang="zh-CN" altLang="en-US" dirty="0">
                <a:solidFill>
                  <a:schemeClr val="bg1"/>
                </a:solidFill>
                <a:ea typeface="宋体" panose="02010600030101010101" pitchFamily="2" charset="-122"/>
              </a:rPr>
              <a:t>的开发应用，支持与</a:t>
            </a:r>
            <a:r>
              <a:rPr lang="en-US" altLang="zh-CN" err="1">
                <a:solidFill>
                  <a:schemeClr val="bg1"/>
                </a:solidFill>
                <a:ea typeface="宋体" panose="02010600030101010101" pitchFamily="2" charset="-122"/>
              </a:rPr>
              <a:t>Websphere</a:t>
            </a:r>
            <a:r>
              <a:rPr lang="zh-CN" altLang="en-US" dirty="0">
                <a:solidFill>
                  <a:schemeClr val="bg1"/>
                </a:solidFill>
                <a:ea typeface="宋体" panose="02010600030101010101" pitchFamily="2" charset="-122"/>
              </a:rPr>
              <a:t>的集成开发，是一个非常成熟的开发工具。</a:t>
            </a:r>
            <a:endParaRPr lang="zh-CN" altLang="en-US" dirty="0">
              <a:solidFill>
                <a:schemeClr val="bg1"/>
              </a:solidFill>
              <a:ea typeface="宋体" panose="02010600030101010101" pitchFamily="2" charset="-122"/>
            </a:endParaRPr>
          </a:p>
          <a:p>
            <a:pPr lvl="0"/>
            <a:r>
              <a:rPr lang="en-US" altLang="zh-CN" err="1">
                <a:ea typeface="宋体" panose="02010600030101010101" pitchFamily="2" charset="-122"/>
              </a:rPr>
              <a:t>NetBean</a:t>
            </a:r>
            <a:r>
              <a:rPr lang="en-US" altLang="zh-CN">
                <a:ea typeface="宋体" panose="02010600030101010101" pitchFamily="2" charset="-122"/>
              </a:rPr>
              <a:t> </a:t>
            </a:r>
            <a:endParaRPr lang="en-US" altLang="zh-CN">
              <a:ea typeface="宋体" panose="02010600030101010101" pitchFamily="2" charset="-122"/>
            </a:endParaRPr>
          </a:p>
          <a:p>
            <a:pPr lvl="0"/>
            <a:r>
              <a:rPr lang="en-US" altLang="zh-CN" err="1">
                <a:ea typeface="宋体" panose="02010600030101010101" pitchFamily="2" charset="-122"/>
              </a:rPr>
              <a:t>NetBeans</a:t>
            </a:r>
            <a:r>
              <a:rPr lang="zh-CN" altLang="en-US" dirty="0">
                <a:ea typeface="宋体" panose="02010600030101010101" pitchFamily="2" charset="-122"/>
              </a:rPr>
              <a:t>是开放源码的</a:t>
            </a:r>
            <a:r>
              <a:rPr lang="en-US" altLang="zh-CN">
                <a:ea typeface="宋体" panose="02010600030101010101" pitchFamily="2" charset="-122"/>
              </a:rPr>
              <a:t>Java</a:t>
            </a:r>
            <a:r>
              <a:rPr lang="zh-CN" altLang="en-US" dirty="0">
                <a:ea typeface="宋体" panose="02010600030101010101" pitchFamily="2" charset="-122"/>
              </a:rPr>
              <a:t>集成开发环境</a:t>
            </a:r>
            <a:r>
              <a:rPr lang="en-US" altLang="zh-CN">
                <a:ea typeface="宋体" panose="02010600030101010101" pitchFamily="2" charset="-122"/>
              </a:rPr>
              <a:t>(IDE)</a:t>
            </a:r>
            <a:r>
              <a:rPr lang="zh-CN" altLang="en-US" dirty="0">
                <a:ea typeface="宋体" panose="02010600030101010101" pitchFamily="2" charset="-122"/>
              </a:rPr>
              <a:t>，适用于各种客户机和</a:t>
            </a:r>
            <a:r>
              <a:rPr lang="en-US" altLang="zh-CN">
                <a:ea typeface="宋体" panose="02010600030101010101" pitchFamily="2" charset="-122"/>
              </a:rPr>
              <a:t>Web</a:t>
            </a:r>
            <a:r>
              <a:rPr lang="zh-CN" altLang="en-US" dirty="0">
                <a:ea typeface="宋体" panose="02010600030101010101" pitchFamily="2" charset="-122"/>
              </a:rPr>
              <a:t>应用。</a:t>
            </a:r>
            <a:r>
              <a:rPr lang="en-US" altLang="zh-CN">
                <a:ea typeface="宋体" panose="02010600030101010101" pitchFamily="2" charset="-122"/>
              </a:rPr>
              <a:t>Sun Java Studio</a:t>
            </a:r>
            <a:r>
              <a:rPr lang="zh-CN" altLang="en-US" dirty="0">
                <a:ea typeface="宋体" panose="02010600030101010101" pitchFamily="2" charset="-122"/>
              </a:rPr>
              <a:t>是</a:t>
            </a:r>
            <a:r>
              <a:rPr lang="en-US" altLang="zh-CN">
                <a:ea typeface="宋体" panose="02010600030101010101" pitchFamily="2" charset="-122"/>
              </a:rPr>
              <a:t>Sun</a:t>
            </a:r>
            <a:r>
              <a:rPr lang="zh-CN" altLang="en-US" dirty="0">
                <a:ea typeface="宋体" panose="02010600030101010101" pitchFamily="2" charset="-122"/>
              </a:rPr>
              <a:t>公司最新发布的商用全功能</a:t>
            </a:r>
            <a:r>
              <a:rPr lang="en-US" altLang="zh-CN">
                <a:ea typeface="宋体" panose="02010600030101010101" pitchFamily="2" charset="-122"/>
              </a:rPr>
              <a:t>Java IDE</a:t>
            </a:r>
            <a:r>
              <a:rPr lang="zh-CN" altLang="en-US" dirty="0">
                <a:ea typeface="宋体" panose="02010600030101010101" pitchFamily="2" charset="-122"/>
              </a:rPr>
              <a:t>，支持</a:t>
            </a:r>
            <a:r>
              <a:rPr lang="en-US" altLang="zh-CN">
                <a:ea typeface="宋体" panose="02010600030101010101" pitchFamily="2" charset="-122"/>
              </a:rPr>
              <a:t>Solaris</a:t>
            </a:r>
            <a:r>
              <a:rPr lang="zh-CN" altLang="en-US" dirty="0">
                <a:ea typeface="宋体" panose="02010600030101010101" pitchFamily="2" charset="-122"/>
              </a:rPr>
              <a:t>、</a:t>
            </a:r>
            <a:r>
              <a:rPr lang="en-US" altLang="zh-CN">
                <a:ea typeface="宋体" panose="02010600030101010101" pitchFamily="2" charset="-122"/>
              </a:rPr>
              <a:t>Linux</a:t>
            </a:r>
            <a:r>
              <a:rPr lang="zh-CN" altLang="en-US" dirty="0">
                <a:ea typeface="宋体" panose="02010600030101010101" pitchFamily="2" charset="-122"/>
              </a:rPr>
              <a:t>和</a:t>
            </a:r>
            <a:r>
              <a:rPr lang="en-US" altLang="zh-CN">
                <a:ea typeface="宋体" panose="02010600030101010101" pitchFamily="2" charset="-122"/>
              </a:rPr>
              <a:t>Windows</a:t>
            </a:r>
            <a:r>
              <a:rPr lang="zh-CN" altLang="en-US" dirty="0">
                <a:ea typeface="宋体" panose="02010600030101010101" pitchFamily="2" charset="-122"/>
              </a:rPr>
              <a:t>平台，适于创建和部署</a:t>
            </a:r>
            <a:r>
              <a:rPr lang="en-US" altLang="zh-CN">
                <a:ea typeface="宋体" panose="02010600030101010101" pitchFamily="2" charset="-122"/>
              </a:rPr>
              <a:t>2</a:t>
            </a:r>
            <a:r>
              <a:rPr lang="zh-CN" altLang="en-US" dirty="0">
                <a:ea typeface="宋体" panose="02010600030101010101" pitchFamily="2" charset="-122"/>
              </a:rPr>
              <a:t>层</a:t>
            </a:r>
            <a:r>
              <a:rPr lang="en-US" altLang="zh-CN">
                <a:ea typeface="宋体" panose="02010600030101010101" pitchFamily="2" charset="-122"/>
              </a:rPr>
              <a:t>Java Web</a:t>
            </a:r>
            <a:r>
              <a:rPr lang="zh-CN" altLang="en-US" dirty="0">
                <a:ea typeface="宋体" panose="02010600030101010101" pitchFamily="2" charset="-122"/>
              </a:rPr>
              <a:t>应用和</a:t>
            </a:r>
            <a:r>
              <a:rPr lang="en-US" altLang="zh-CN">
                <a:ea typeface="宋体" panose="02010600030101010101" pitchFamily="2" charset="-122"/>
              </a:rPr>
              <a:t>n</a:t>
            </a:r>
            <a:r>
              <a:rPr lang="zh-CN" altLang="en-US" dirty="0">
                <a:ea typeface="宋体" panose="02010600030101010101" pitchFamily="2" charset="-122"/>
              </a:rPr>
              <a:t>层</a:t>
            </a:r>
            <a:r>
              <a:rPr lang="en-US" altLang="zh-CN">
                <a:ea typeface="宋体" panose="02010600030101010101" pitchFamily="2" charset="-122"/>
              </a:rPr>
              <a:t>J2EE</a:t>
            </a:r>
            <a:r>
              <a:rPr lang="zh-CN" altLang="en-US" dirty="0">
                <a:ea typeface="宋体" panose="02010600030101010101" pitchFamily="2" charset="-122"/>
              </a:rPr>
              <a:t>应用的企业开发人员使用。 </a:t>
            </a:r>
            <a:endParaRPr lang="zh-CN" altLang="en-US" dirty="0">
              <a:ea typeface="宋体" panose="02010600030101010101" pitchFamily="2" charset="-122"/>
            </a:endParaRPr>
          </a:p>
          <a:p>
            <a:pPr lvl="0" algn="just">
              <a:spcBef>
                <a:spcPct val="50000"/>
              </a:spcBef>
            </a:pPr>
            <a:r>
              <a:rPr lang="en-US" altLang="zh-CN">
                <a:ea typeface="宋体" panose="02010600030101010101" pitchFamily="2" charset="-122"/>
              </a:rPr>
              <a:t>Microsoft VJ++ </a:t>
            </a:r>
            <a:endParaRPr lang="en-US" altLang="zh-CN">
              <a:ea typeface="宋体" panose="02010600030101010101" pitchFamily="2" charset="-122"/>
            </a:endParaRPr>
          </a:p>
          <a:p>
            <a:pPr lvl="0"/>
            <a:r>
              <a:rPr lang="en-US" altLang="zh-CN">
                <a:ea typeface="宋体" panose="02010600030101010101" pitchFamily="2" charset="-122"/>
              </a:rPr>
              <a:t>Visual J++ </a:t>
            </a:r>
            <a:r>
              <a:rPr lang="zh-CN" altLang="en-US" dirty="0">
                <a:ea typeface="宋体" panose="02010600030101010101" pitchFamily="2" charset="-122"/>
              </a:rPr>
              <a:t>是</a:t>
            </a:r>
            <a:r>
              <a:rPr lang="en-US" altLang="zh-CN">
                <a:ea typeface="宋体" panose="02010600030101010101" pitchFamily="2" charset="-122"/>
              </a:rPr>
              <a:t>Microsoft </a:t>
            </a:r>
            <a:r>
              <a:rPr lang="zh-CN" altLang="en-US" dirty="0">
                <a:ea typeface="宋体" panose="02010600030101010101" pitchFamily="2" charset="-122"/>
              </a:rPr>
              <a:t>公司推出的可视化的</a:t>
            </a:r>
            <a:r>
              <a:rPr lang="en-US" altLang="zh-CN">
                <a:ea typeface="宋体" panose="02010600030101010101" pitchFamily="2" charset="-122"/>
              </a:rPr>
              <a:t>Java </a:t>
            </a:r>
            <a:r>
              <a:rPr lang="zh-CN" altLang="en-US" dirty="0">
                <a:ea typeface="宋体" panose="02010600030101010101" pitchFamily="2" charset="-122"/>
              </a:rPr>
              <a:t>语言集成开发环境</a:t>
            </a:r>
            <a:r>
              <a:rPr lang="en-US" altLang="zh-CN">
                <a:ea typeface="宋体" panose="02010600030101010101" pitchFamily="2" charset="-122"/>
              </a:rPr>
              <a:t>(IDE)</a:t>
            </a:r>
            <a:r>
              <a:rPr lang="zh-CN" altLang="en-US" dirty="0">
                <a:ea typeface="宋体" panose="02010600030101010101" pitchFamily="2" charset="-122"/>
              </a:rPr>
              <a:t>，为</a:t>
            </a:r>
            <a:r>
              <a:rPr lang="en-US" altLang="zh-CN">
                <a:ea typeface="宋体" panose="02010600030101010101" pitchFamily="2" charset="-122"/>
              </a:rPr>
              <a:t>Java</a:t>
            </a:r>
            <a:r>
              <a:rPr lang="zh-CN" altLang="en-US" dirty="0">
                <a:ea typeface="宋体" panose="02010600030101010101" pitchFamily="2" charset="-122"/>
              </a:rPr>
              <a:t>编程人员提供了一个新的开发环境，是一个相当出色的开发工具。无论集成性、编译速度、调试功能、还是易学易用性，都体现了</a:t>
            </a:r>
            <a:r>
              <a:rPr lang="en-US" altLang="zh-CN">
                <a:ea typeface="宋体" panose="02010600030101010101" pitchFamily="2" charset="-122"/>
              </a:rPr>
              <a:t>Microsoft </a:t>
            </a:r>
            <a:r>
              <a:rPr lang="zh-CN" altLang="en-US" dirty="0">
                <a:ea typeface="宋体" panose="02010600030101010101" pitchFamily="2" charset="-122"/>
              </a:rPr>
              <a:t>的一惯风格。 </a:t>
            </a:r>
            <a:endParaRPr lang="zh-CN" altLang="en-US"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21858" name="Rectangle 2"/>
          <p:cNvSpPr>
            <a:spLocks noGrp="1" noRot="1" noChangeAspect="1" noTextEdit="1"/>
          </p:cNvSpPr>
          <p:nvPr>
            <p:ph type="sldImg"/>
          </p:nvPr>
        </p:nvSpPr>
        <p:spPr>
          <a:ln>
            <a:solidFill>
              <a:srgbClr val="000000"/>
            </a:solidFill>
            <a:miter/>
          </a:ln>
        </p:spPr>
      </p:sp>
      <p:sp>
        <p:nvSpPr>
          <p:cNvPr id="121859"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JRE</a:t>
            </a:r>
            <a:r>
              <a:rPr lang="zh-CN" altLang="en-US" dirty="0">
                <a:ea typeface="宋体" panose="02010600030101010101" pitchFamily="2" charset="-122"/>
              </a:rPr>
              <a:t>：运行</a:t>
            </a:r>
            <a:r>
              <a:rPr lang="en-US" altLang="zh-CN">
                <a:ea typeface="宋体" panose="02010600030101010101" pitchFamily="2" charset="-122"/>
              </a:rPr>
              <a:t>JAVA</a:t>
            </a:r>
            <a:r>
              <a:rPr lang="zh-CN" altLang="en-US" dirty="0">
                <a:ea typeface="宋体" panose="02010600030101010101" pitchFamily="2" charset="-122"/>
              </a:rPr>
              <a:t>程序；</a:t>
            </a:r>
            <a:r>
              <a:rPr lang="en-US" altLang="zh-CN">
                <a:ea typeface="宋体" panose="02010600030101010101" pitchFamily="2" charset="-122"/>
              </a:rPr>
              <a:t>JDK</a:t>
            </a:r>
            <a:r>
              <a:rPr lang="zh-CN" altLang="en-US" dirty="0">
                <a:ea typeface="宋体" panose="02010600030101010101" pitchFamily="2" charset="-122"/>
              </a:rPr>
              <a:t>：开发环境</a:t>
            </a:r>
            <a:endParaRPr lang="zh-CN" altLang="en-US" dirty="0">
              <a:ea typeface="宋体" panose="02010600030101010101" pitchFamily="2" charset="-122"/>
            </a:endParaRPr>
          </a:p>
          <a:p>
            <a:pPr lvl="0"/>
            <a:r>
              <a:rPr lang="en-US" altLang="zh-CN">
                <a:ea typeface="宋体" panose="02010600030101010101" pitchFamily="2" charset="-122"/>
              </a:rPr>
              <a:t>JRE</a:t>
            </a:r>
            <a:r>
              <a:rPr lang="zh-CN" altLang="en-US" dirty="0">
                <a:ea typeface="宋体" panose="02010600030101010101" pitchFamily="2" charset="-122"/>
              </a:rPr>
              <a:t>无需单独安装</a:t>
            </a:r>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幻灯片图像占位符 1"/>
          <p:cNvSpPr>
            <a:spLocks noGrp="1" noRot="1" noChangeAspect="1" noTextEdit="1"/>
          </p:cNvSpPr>
          <p:nvPr>
            <p:ph type="sldImg"/>
          </p:nvPr>
        </p:nvSpPr>
        <p:spPr>
          <a:ln>
            <a:solidFill>
              <a:srgbClr val="000000"/>
            </a:solidFill>
            <a:miter/>
          </a:ln>
        </p:spPr>
      </p:sp>
      <p:sp>
        <p:nvSpPr>
          <p:cNvPr id="123906" name="备注占位符 2"/>
          <p:cNvSpPr>
            <a:spLocks noGrp="1"/>
          </p:cNvSpPr>
          <p:nvPr>
            <p:ph type="body"/>
          </p:nvPr>
        </p:nvSpPr>
        <p:spPr>
          <a:noFill/>
          <a:ln>
            <a:noFill/>
          </a:ln>
        </p:spPr>
        <p:txBody>
          <a:bodyPr wrap="square" lIns="91440" tIns="45720" rIns="91440" bIns="45720" anchor="t" anchorCtr="0"/>
          <a:p>
            <a:pPr lvl="0"/>
            <a:r>
              <a:rPr lang="en-US" altLang="zh-CN">
                <a:ea typeface="宋体" panose="02010600030101010101" pitchFamily="2" charset="-122"/>
              </a:rPr>
              <a:t>2009</a:t>
            </a:r>
            <a:r>
              <a:rPr lang="zh-CN" altLang="en-US" dirty="0">
                <a:ea typeface="宋体" panose="02010600030101010101" pitchFamily="2" charset="-122"/>
              </a:rPr>
              <a:t>年</a:t>
            </a:r>
            <a:r>
              <a:rPr lang="en-US" altLang="zh-CN">
                <a:ea typeface="宋体" panose="02010600030101010101" pitchFamily="2" charset="-122"/>
              </a:rPr>
              <a:t>4</a:t>
            </a:r>
            <a:r>
              <a:rPr lang="zh-CN" altLang="en-US" dirty="0">
                <a:ea typeface="宋体" panose="02010600030101010101" pitchFamily="2" charset="-122"/>
              </a:rPr>
              <a:t>月</a:t>
            </a:r>
            <a:r>
              <a:rPr lang="en-US" altLang="zh-CN">
                <a:ea typeface="宋体" panose="02010600030101010101" pitchFamily="2" charset="-122"/>
              </a:rPr>
              <a:t>21</a:t>
            </a:r>
            <a:r>
              <a:rPr lang="zh-CN" altLang="en-US" dirty="0">
                <a:ea typeface="宋体" panose="02010600030101010101" pitchFamily="2" charset="-122"/>
              </a:rPr>
              <a:t>日</a:t>
            </a:r>
            <a:r>
              <a:rPr lang="en-US" altLang="zh-CN">
                <a:ea typeface="宋体" panose="02010600030101010101" pitchFamily="2" charset="-122"/>
              </a:rPr>
              <a:t>Oracle</a:t>
            </a:r>
            <a:r>
              <a:rPr lang="zh-CN" altLang="en-US" dirty="0">
                <a:ea typeface="宋体" panose="02010600030101010101" pitchFamily="2" charset="-122"/>
              </a:rPr>
              <a:t>收购</a:t>
            </a:r>
            <a:r>
              <a:rPr lang="en-US" altLang="zh-CN">
                <a:ea typeface="宋体" panose="02010600030101010101" pitchFamily="2" charset="-122"/>
              </a:rPr>
              <a:t>Sun</a:t>
            </a:r>
            <a:endParaRPr lang="zh-CN" altLang="en-US" dirty="0">
              <a:ea typeface="宋体" panose="02010600030101010101" pitchFamily="2" charset="-122"/>
            </a:endParaRPr>
          </a:p>
        </p:txBody>
      </p:sp>
      <p:sp>
        <p:nvSpPr>
          <p:cNvPr id="123907"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幻灯片图像占位符 1"/>
          <p:cNvSpPr>
            <a:spLocks noGrp="1" noRot="1" noChangeAspect="1" noTextEdit="1"/>
          </p:cNvSpPr>
          <p:nvPr>
            <p:ph type="sldImg"/>
          </p:nvPr>
        </p:nvSpPr>
        <p:spPr>
          <a:ln>
            <a:solidFill>
              <a:srgbClr val="000000"/>
            </a:solidFill>
            <a:miter/>
          </a:ln>
        </p:spPr>
      </p:sp>
      <p:sp>
        <p:nvSpPr>
          <p:cNvPr id="125954" name="备注占位符 2"/>
          <p:cNvSpPr>
            <a:spLocks noGrp="1"/>
          </p:cNvSpPr>
          <p:nvPr>
            <p:ph type="body"/>
          </p:nvPr>
        </p:nvSpPr>
        <p:spPr>
          <a:noFill/>
          <a:ln>
            <a:noFill/>
          </a:ln>
        </p:spPr>
        <p:txBody>
          <a:bodyPr wrap="square" lIns="91440" tIns="45720" rIns="91440" bIns="45720" anchor="t" anchorCtr="0"/>
          <a:p>
            <a:pPr lvl="0"/>
            <a:r>
              <a:rPr lang="en-US" altLang="zh-CN">
                <a:ea typeface="宋体" panose="02010600030101010101" pitchFamily="2" charset="-122"/>
              </a:rPr>
              <a:t>2009</a:t>
            </a:r>
            <a:r>
              <a:rPr lang="zh-CN" altLang="en-US" dirty="0">
                <a:ea typeface="宋体" panose="02010600030101010101" pitchFamily="2" charset="-122"/>
              </a:rPr>
              <a:t>年</a:t>
            </a:r>
            <a:r>
              <a:rPr lang="en-US" altLang="zh-CN">
                <a:ea typeface="宋体" panose="02010600030101010101" pitchFamily="2" charset="-122"/>
              </a:rPr>
              <a:t>4</a:t>
            </a:r>
            <a:r>
              <a:rPr lang="zh-CN" altLang="en-US" dirty="0">
                <a:ea typeface="宋体" panose="02010600030101010101" pitchFamily="2" charset="-122"/>
              </a:rPr>
              <a:t>月</a:t>
            </a:r>
            <a:r>
              <a:rPr lang="en-US" altLang="zh-CN">
                <a:ea typeface="宋体" panose="02010600030101010101" pitchFamily="2" charset="-122"/>
              </a:rPr>
              <a:t>21</a:t>
            </a:r>
            <a:r>
              <a:rPr lang="zh-CN" altLang="en-US" dirty="0">
                <a:ea typeface="宋体" panose="02010600030101010101" pitchFamily="2" charset="-122"/>
              </a:rPr>
              <a:t>日</a:t>
            </a:r>
            <a:r>
              <a:rPr lang="en-US" altLang="zh-CN">
                <a:ea typeface="宋体" panose="02010600030101010101" pitchFamily="2" charset="-122"/>
              </a:rPr>
              <a:t>Oracle</a:t>
            </a:r>
            <a:r>
              <a:rPr lang="zh-CN" altLang="en-US" dirty="0">
                <a:ea typeface="宋体" panose="02010600030101010101" pitchFamily="2" charset="-122"/>
              </a:rPr>
              <a:t>收购</a:t>
            </a:r>
            <a:r>
              <a:rPr lang="en-US" altLang="zh-CN">
                <a:ea typeface="宋体" panose="02010600030101010101" pitchFamily="2" charset="-122"/>
              </a:rPr>
              <a:t>Sun</a:t>
            </a:r>
            <a:endParaRPr lang="zh-CN" altLang="en-US" dirty="0">
              <a:ea typeface="宋体" panose="02010600030101010101" pitchFamily="2" charset="-122"/>
            </a:endParaRPr>
          </a:p>
        </p:txBody>
      </p:sp>
      <p:sp>
        <p:nvSpPr>
          <p:cNvPr id="125955"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幻灯片图像占位符 1"/>
          <p:cNvSpPr>
            <a:spLocks noGrp="1" noRot="1" noChangeAspect="1" noTextEdit="1"/>
          </p:cNvSpPr>
          <p:nvPr>
            <p:ph type="sldImg"/>
          </p:nvPr>
        </p:nvSpPr>
        <p:spPr>
          <a:ln>
            <a:solidFill>
              <a:srgbClr val="000000"/>
            </a:solidFill>
            <a:miter/>
          </a:ln>
        </p:spPr>
      </p:sp>
      <p:sp>
        <p:nvSpPr>
          <p:cNvPr id="130050" name="备注占位符 2"/>
          <p:cNvSpPr>
            <a:spLocks noGrp="1"/>
          </p:cNvSpPr>
          <p:nvPr>
            <p:ph type="body"/>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0051"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幻灯片图像占位符 1"/>
          <p:cNvSpPr>
            <a:spLocks noGrp="1" noRot="1" noChangeAspect="1" noTextEdit="1"/>
          </p:cNvSpPr>
          <p:nvPr>
            <p:ph type="sldImg"/>
          </p:nvPr>
        </p:nvSpPr>
        <p:spPr>
          <a:ln>
            <a:solidFill>
              <a:srgbClr val="000000"/>
            </a:solidFill>
            <a:miter/>
          </a:ln>
        </p:spPr>
      </p:sp>
      <p:sp>
        <p:nvSpPr>
          <p:cNvPr id="132098" name="备注占位符 2"/>
          <p:cNvSpPr>
            <a:spLocks noGrp="1"/>
          </p:cNvSpPr>
          <p:nvPr>
            <p:ph type="body"/>
          </p:nvPr>
        </p:nvSpPr>
        <p:spPr>
          <a:noFill/>
          <a:ln>
            <a:noFill/>
          </a:ln>
        </p:spPr>
        <p:txBody>
          <a:bodyPr wrap="square" lIns="91440" tIns="45720" rIns="91440" bIns="45720" anchor="t" anchorCtr="0"/>
          <a:p>
            <a:pPr lvl="0"/>
            <a:r>
              <a:rPr lang="en-US" altLang="zh-CN">
                <a:ea typeface="宋体" panose="02010600030101010101" pitchFamily="2" charset="-122"/>
              </a:rPr>
              <a:t>http://wenku.baidu.com/view/db7a2a0b6c85ec3a87c2c557.html</a:t>
            </a:r>
            <a:endParaRPr lang="en-US" altLang="zh-CN">
              <a:ea typeface="宋体" panose="02010600030101010101" pitchFamily="2" charset="-122"/>
            </a:endParaRPr>
          </a:p>
          <a:p>
            <a:pPr lvl="0"/>
            <a:r>
              <a:rPr lang="zh-CN" altLang="en-US" dirty="0">
                <a:ea typeface="宋体" panose="02010600030101010101" pitchFamily="2" charset="-122"/>
              </a:rPr>
              <a:t>搭建</a:t>
            </a:r>
            <a:r>
              <a:rPr lang="en-US" altLang="zh-CN" err="1">
                <a:ea typeface="宋体" panose="02010600030101010101" pitchFamily="2" charset="-122"/>
              </a:rPr>
              <a:t>Eclipse+MyEclipse</a:t>
            </a:r>
            <a:r>
              <a:rPr lang="zh-CN" altLang="en-US" dirty="0">
                <a:ea typeface="宋体" panose="02010600030101010101" pitchFamily="2" charset="-122"/>
              </a:rPr>
              <a:t>环境</a:t>
            </a:r>
            <a:endParaRPr lang="zh-CN" altLang="en-US" dirty="0">
              <a:ea typeface="宋体" panose="02010600030101010101" pitchFamily="2" charset="-122"/>
            </a:endParaRPr>
          </a:p>
        </p:txBody>
      </p:sp>
      <p:sp>
        <p:nvSpPr>
          <p:cNvPr id="132099"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幻灯片图像占位符 1"/>
          <p:cNvSpPr>
            <a:spLocks noGrp="1" noRot="1" noChangeAspect="1" noTextEdit="1"/>
          </p:cNvSpPr>
          <p:nvPr>
            <p:ph type="sldImg"/>
          </p:nvPr>
        </p:nvSpPr>
        <p:spPr>
          <a:ln>
            <a:solidFill>
              <a:srgbClr val="000000"/>
            </a:solidFill>
            <a:miter/>
          </a:ln>
        </p:spPr>
      </p:sp>
      <p:sp>
        <p:nvSpPr>
          <p:cNvPr id="134146" name="备注占位符 2"/>
          <p:cNvSpPr>
            <a:spLocks noGrp="1"/>
          </p:cNvSpPr>
          <p:nvPr>
            <p:ph type="body"/>
          </p:nvPr>
        </p:nvSpPr>
        <p:spPr>
          <a:noFill/>
          <a:ln>
            <a:noFill/>
          </a:ln>
        </p:spPr>
        <p:txBody>
          <a:bodyPr wrap="square" lIns="91440" tIns="45720" rIns="91440" bIns="45720" anchor="t" anchorCtr="0"/>
          <a:p>
            <a:pPr lvl="0"/>
            <a:r>
              <a:rPr lang="en-US" altLang="zh-CN">
                <a:ea typeface="宋体" panose="02010600030101010101" pitchFamily="2" charset="-122"/>
              </a:rPr>
              <a:t>http://wenku.baidu.com/view/db7a2a0b6c85ec3a87c2c557.html</a:t>
            </a:r>
            <a:endParaRPr lang="en-US" altLang="zh-CN">
              <a:ea typeface="宋体" panose="02010600030101010101" pitchFamily="2" charset="-122"/>
            </a:endParaRPr>
          </a:p>
          <a:p>
            <a:pPr lvl="0"/>
            <a:r>
              <a:rPr lang="zh-CN" altLang="en-US" dirty="0">
                <a:ea typeface="宋体" panose="02010600030101010101" pitchFamily="2" charset="-122"/>
              </a:rPr>
              <a:t>搭建</a:t>
            </a:r>
            <a:r>
              <a:rPr lang="en-US" altLang="zh-CN" err="1">
                <a:ea typeface="宋体" panose="02010600030101010101" pitchFamily="2" charset="-122"/>
              </a:rPr>
              <a:t>Eclipse+MyEclipse</a:t>
            </a:r>
            <a:r>
              <a:rPr lang="zh-CN" altLang="en-US" dirty="0">
                <a:ea typeface="宋体" panose="02010600030101010101" pitchFamily="2" charset="-122"/>
              </a:rPr>
              <a:t>环境</a:t>
            </a:r>
            <a:endParaRPr lang="zh-CN" altLang="en-US" dirty="0">
              <a:ea typeface="宋体" panose="02010600030101010101" pitchFamily="2" charset="-122"/>
            </a:endParaRPr>
          </a:p>
        </p:txBody>
      </p:sp>
      <p:sp>
        <p:nvSpPr>
          <p:cNvPr id="134147"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36194" name="Rectangle 2"/>
          <p:cNvSpPr>
            <a:spLocks noGrp="1" noRot="1" noChangeAspect="1" noTextEdit="1"/>
          </p:cNvSpPr>
          <p:nvPr>
            <p:ph type="sldImg"/>
          </p:nvPr>
        </p:nvSpPr>
        <p:spPr>
          <a:ln>
            <a:solidFill>
              <a:srgbClr val="000000"/>
            </a:solidFill>
            <a:miter/>
          </a:ln>
        </p:spPr>
      </p:sp>
      <p:sp>
        <p:nvSpPr>
          <p:cNvPr id="13619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JDK1.6 66.85MB</a:t>
            </a:r>
            <a:endParaRPr lang="en-US" altLang="zh-CN">
              <a:ea typeface="宋体" panose="02010600030101010101" pitchFamily="2" charset="-122"/>
            </a:endParaRPr>
          </a:p>
          <a:p>
            <a:pPr lvl="0"/>
            <a:r>
              <a:rPr lang="en-US" altLang="zh-CN">
                <a:ea typeface="宋体" panose="02010600030101010101" pitchFamily="2" charset="-122"/>
              </a:rPr>
              <a:t>JDK8u72  170MB</a:t>
            </a:r>
            <a:r>
              <a:rPr lang="zh-CN" altLang="en-US" dirty="0">
                <a:ea typeface="宋体" panose="02010600030101010101" pitchFamily="2" charset="-122"/>
              </a:rPr>
              <a:t>左右</a:t>
            </a:r>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41986" name="Rectangle 2"/>
          <p:cNvSpPr>
            <a:spLocks noGrp="1" noRot="1" noChangeAspect="1" noTextEdit="1"/>
          </p:cNvSpPr>
          <p:nvPr>
            <p:ph type="sldImg"/>
          </p:nvPr>
        </p:nvSpPr>
        <p:spPr>
          <a:ln>
            <a:solidFill>
              <a:srgbClr val="000000"/>
            </a:solidFill>
            <a:miter/>
          </a:ln>
        </p:spPr>
      </p:sp>
      <p:sp>
        <p:nvSpPr>
          <p:cNvPr id="41987"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https://www.tiobe.com/tiobe-index/</a:t>
            </a:r>
            <a:endParaRPr lang="zh-CN" altLang="en-US" dirty="0">
              <a:ea typeface="宋体" panose="02010600030101010101" pitchFamily="2" charset="-122"/>
            </a:endParaRPr>
          </a:p>
          <a:p>
            <a:pPr lvl="0"/>
            <a:r>
              <a:rPr lang="zh-CN" altLang="en-US" dirty="0">
                <a:ea typeface="宋体" panose="02010600030101010101" pitchFamily="2" charset="-122"/>
              </a:rPr>
              <a:t>TIOBE排行榜是根据互联网上有经验的程序员、课程和第三方厂商的数量，并使用搜索引擎（如Google、Bing、Yahoo!）以及Wikipedia、Amazon、YouTube统计出排名数据，只是反映某个编程语言的热门程度，并不能说明一门编程语言好不好，或者一门语言所编写的代码数量多少。</a:t>
            </a:r>
            <a:endParaRPr lang="zh-CN" altLang="en-US" dirty="0">
              <a:ea typeface="宋体" panose="02010600030101010101" pitchFamily="2" charset="-122"/>
            </a:endParaRPr>
          </a:p>
          <a:p>
            <a:pPr lvl="0"/>
            <a:r>
              <a:rPr lang="zh-CN" altLang="en-US" dirty="0">
                <a:ea typeface="宋体" panose="02010600030101010101" pitchFamily="2" charset="-122"/>
              </a:rPr>
              <a:t>不仅仅为了应付考试，</a:t>
            </a:r>
            <a:r>
              <a:rPr lang="en-US" altLang="zh-CN">
                <a:ea typeface="宋体" panose="02010600030101010101" pitchFamily="2" charset="-122"/>
              </a:rPr>
              <a:t>JAVA</a:t>
            </a:r>
            <a:r>
              <a:rPr lang="zh-CN" altLang="en-US" dirty="0">
                <a:ea typeface="宋体" panose="02010600030101010101" pitchFamily="2" charset="-122"/>
              </a:rPr>
              <a:t>人才的需求排名各类软件技术人才之首，</a:t>
            </a:r>
            <a:r>
              <a:rPr lang="en-US" altLang="zh-CN">
                <a:ea typeface="宋体" panose="02010600030101010101" pitchFamily="2" charset="-122"/>
              </a:rPr>
              <a:t>2008</a:t>
            </a:r>
            <a:r>
              <a:rPr lang="zh-CN" altLang="en-US" dirty="0">
                <a:ea typeface="宋体" panose="02010600030101010101" pitchFamily="2" charset="-122"/>
              </a:rPr>
              <a:t>年超过</a:t>
            </a:r>
            <a:r>
              <a:rPr lang="en-US" altLang="zh-CN">
                <a:ea typeface="宋体" panose="02010600030101010101" pitchFamily="2" charset="-122"/>
              </a:rPr>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ea typeface="宋体" panose="02010600030101010101" pitchFamily="2" charset="-122"/>
              </a:rPr>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ea typeface="宋体" panose="02010600030101010101" pitchFamily="2" charset="-122"/>
            </a:endParaRPr>
          </a:p>
          <a:p>
            <a:pPr lvl="0"/>
            <a:r>
              <a:rPr lang="en-US" altLang="zh-CN">
                <a:ea typeface="宋体" panose="02010600030101010101" pitchFamily="2" charset="-122"/>
              </a:rPr>
              <a:t>Java</a:t>
            </a:r>
            <a:r>
              <a:rPr lang="zh-CN" altLang="en-US" dirty="0">
                <a:ea typeface="宋体" panose="02010600030101010101" pitchFamily="2" charset="-122"/>
              </a:rPr>
              <a:t>重要性补充说明。</a:t>
            </a:r>
            <a:endParaRPr lang="en-US" altLang="zh-CN">
              <a:ea typeface="宋体" panose="02010600030101010101" pitchFamily="2" charset="-122"/>
            </a:endParaRPr>
          </a:p>
          <a:p>
            <a:pPr lvl="0"/>
            <a:endParaRPr lang="en-US" altLang="zh-CN">
              <a:ea typeface="宋体" panose="02010600030101010101" pitchFamily="2" charset="-122"/>
            </a:endParaRPr>
          </a:p>
          <a:p>
            <a:pPr lvl="0"/>
            <a:r>
              <a:rPr lang="zh-CN" altLang="en-US" dirty="0">
                <a:ea typeface="宋体" panose="02010600030101010101" pitchFamily="2" charset="-122"/>
              </a:rPr>
              <a:t>根据最新</a:t>
            </a:r>
            <a:r>
              <a:rPr lang="en-US" altLang="zh-CN">
                <a:ea typeface="宋体" panose="02010600030101010101" pitchFamily="2" charset="-122"/>
              </a:rPr>
              <a:t>TIOBE</a:t>
            </a:r>
            <a:r>
              <a:rPr lang="zh-CN" altLang="en-US" dirty="0">
                <a:ea typeface="宋体" panose="02010600030101010101" pitchFamily="2" charset="-122"/>
              </a:rPr>
              <a:t>开发语言排行榜宣布的流行开发语言的排名结果，</a:t>
            </a:r>
            <a:r>
              <a:rPr lang="en-US" altLang="zh-CN">
                <a:ea typeface="宋体" panose="02010600030101010101" pitchFamily="2" charset="-122"/>
              </a:rPr>
              <a:t>Java</a:t>
            </a:r>
            <a:r>
              <a:rPr lang="zh-CN" altLang="en-US" dirty="0">
                <a:ea typeface="宋体" panose="02010600030101010101" pitchFamily="2" charset="-122"/>
              </a:rPr>
              <a:t>仍然高居榜首，在国内的软件开发企业中，</a:t>
            </a:r>
            <a:r>
              <a:rPr lang="en-US" altLang="zh-CN">
                <a:ea typeface="宋体" panose="02010600030101010101" pitchFamily="2" charset="-122"/>
              </a:rPr>
              <a:t>Java</a:t>
            </a:r>
            <a:r>
              <a:rPr lang="zh-CN" altLang="en-US" dirty="0">
                <a:ea typeface="宋体" panose="02010600030101010101" pitchFamily="2" charset="-122"/>
              </a:rPr>
              <a:t>语言的使用比例也排名第一，</a:t>
            </a:r>
            <a:r>
              <a:rPr lang="en-US" altLang="zh-CN">
                <a:ea typeface="宋体" panose="02010600030101010101" pitchFamily="2" charset="-122"/>
              </a:rPr>
              <a:t>2012</a:t>
            </a:r>
            <a:r>
              <a:rPr lang="zh-CN" altLang="en-US" dirty="0">
                <a:ea typeface="宋体" panose="02010600030101010101" pitchFamily="2" charset="-122"/>
              </a:rPr>
              <a:t>年</a:t>
            </a:r>
            <a:r>
              <a:rPr lang="en-US" altLang="zh-CN">
                <a:ea typeface="宋体" panose="02010600030101010101" pitchFamily="2" charset="-122"/>
              </a:rPr>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ea typeface="宋体" panose="02010600030101010101" pitchFamily="2" charset="-122"/>
              </a:rPr>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ea typeface="宋体" panose="02010600030101010101" pitchFamily="2" charset="-122"/>
              </a:rPr>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幻灯片图像占位符 1"/>
          <p:cNvSpPr>
            <a:spLocks noGrp="1" noRot="1" noChangeAspect="1" noTextEdit="1"/>
          </p:cNvSpPr>
          <p:nvPr>
            <p:ph type="sldImg"/>
          </p:nvPr>
        </p:nvSpPr>
        <p:spPr>
          <a:ln>
            <a:solidFill>
              <a:srgbClr val="000000"/>
            </a:solidFill>
            <a:miter/>
          </a:ln>
        </p:spPr>
      </p:sp>
      <p:sp>
        <p:nvSpPr>
          <p:cNvPr id="138242" name="备注占位符 2"/>
          <p:cNvSpPr>
            <a:spLocks noGrp="1"/>
          </p:cNvSpPr>
          <p:nvPr>
            <p:ph type="body"/>
          </p:nvPr>
        </p:nvSpPr>
        <p:spPr>
          <a:noFill/>
          <a:ln>
            <a:noFill/>
          </a:ln>
        </p:spPr>
        <p:txBody>
          <a:bodyPr wrap="square" lIns="91440" tIns="45720" rIns="91440" bIns="45720" anchor="t"/>
          <a:p>
            <a:pPr lvl="0"/>
            <a:endParaRPr lang="zh-CN" altLang="en-US" dirty="0">
              <a:ea typeface="宋体" panose="02010600030101010101" pitchFamily="2" charset="-122"/>
            </a:endParaRPr>
          </a:p>
        </p:txBody>
      </p:sp>
      <p:sp>
        <p:nvSpPr>
          <p:cNvPr id="138243"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41314" name="Rectangle 2"/>
          <p:cNvSpPr>
            <a:spLocks noGrp="1" noRot="1" noChangeAspect="1" noTextEdit="1"/>
          </p:cNvSpPr>
          <p:nvPr>
            <p:ph type="sldImg"/>
          </p:nvPr>
        </p:nvSpPr>
        <p:spPr>
          <a:ln>
            <a:solidFill>
              <a:srgbClr val="000000"/>
            </a:solidFill>
            <a:miter/>
          </a:ln>
        </p:spPr>
      </p:sp>
      <p:sp>
        <p:nvSpPr>
          <p:cNvPr id="141315" name="Rectangle 3"/>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Struts: MVC</a:t>
            </a:r>
            <a:r>
              <a:rPr lang="zh-CN" altLang="en-US" dirty="0">
                <a:ea typeface="宋体" panose="02010600030101010101" pitchFamily="2" charset="-122"/>
              </a:rPr>
              <a:t>模式（</a:t>
            </a:r>
            <a:r>
              <a:rPr lang="en-US" altLang="zh-CN">
                <a:ea typeface="宋体" panose="02010600030101010101" pitchFamily="2" charset="-122"/>
              </a:rPr>
              <a:t>Model-View-Controller)</a:t>
            </a:r>
            <a:endParaRPr lang="en-US" altLang="zh-CN">
              <a:ea typeface="宋体" panose="02010600030101010101" pitchFamily="2" charset="-122"/>
            </a:endParaRPr>
          </a:p>
          <a:p>
            <a:pPr lvl="0"/>
            <a:r>
              <a:rPr lang="en-US" altLang="zh-CN">
                <a:ea typeface="宋体" panose="02010600030101010101" pitchFamily="2" charset="-122"/>
              </a:rPr>
              <a:t>Spring</a:t>
            </a:r>
            <a:r>
              <a:rPr lang="zh-CN" altLang="en-US" dirty="0">
                <a:ea typeface="宋体" panose="02010600030101010101" pitchFamily="2" charset="-122"/>
              </a:rPr>
              <a:t>：轻量级</a:t>
            </a:r>
            <a:endParaRPr lang="zh-CN" altLang="en-US" dirty="0">
              <a:ea typeface="宋体" panose="02010600030101010101" pitchFamily="2" charset="-122"/>
            </a:endParaRPr>
          </a:p>
          <a:p>
            <a:pPr lvl="0"/>
            <a:r>
              <a:rPr lang="en-US" altLang="zh-CN">
                <a:ea typeface="宋体" panose="02010600030101010101" pitchFamily="2" charset="-122"/>
              </a:rPr>
              <a:t>Hibernate</a:t>
            </a:r>
            <a:r>
              <a:rPr lang="zh-CN" altLang="en-US" dirty="0">
                <a:ea typeface="宋体" panose="02010600030101010101" pitchFamily="2" charset="-122"/>
              </a:rPr>
              <a:t>：操纵数据库  对象持久化</a:t>
            </a:r>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幻灯片图像占位符 1"/>
          <p:cNvSpPr>
            <a:spLocks noGrp="1" noRot="1" noChangeAspect="1" noTextEdit="1"/>
          </p:cNvSpPr>
          <p:nvPr>
            <p:ph type="sldImg"/>
          </p:nvPr>
        </p:nvSpPr>
        <p:spPr>
          <a:ln>
            <a:solidFill>
              <a:srgbClr val="000000"/>
            </a:solidFill>
            <a:miter/>
          </a:ln>
        </p:spPr>
      </p:sp>
      <p:sp>
        <p:nvSpPr>
          <p:cNvPr id="143362" name="备注占位符 2"/>
          <p:cNvSpPr>
            <a:spLocks noGrp="1"/>
          </p:cNvSpPr>
          <p:nvPr>
            <p:ph type="body"/>
          </p:nvPr>
        </p:nvSpPr>
        <p:spPr>
          <a:noFill/>
          <a:ln>
            <a:noFill/>
          </a:ln>
        </p:spPr>
        <p:txBody>
          <a:bodyPr wrap="square" lIns="91440" tIns="45720" rIns="91440" bIns="45720" anchor="t"/>
          <a:p>
            <a:pPr lvl="0"/>
            <a:r>
              <a:rPr lang="en-US" altLang="zh-CN">
                <a:ea typeface="宋体" panose="02010600030101010101" pitchFamily="2" charset="-122"/>
              </a:rPr>
              <a:t>Java EE </a:t>
            </a:r>
            <a:r>
              <a:rPr lang="en-US" altLang="zh-CN" err="1">
                <a:ea typeface="宋体" panose="02010600030101010101" pitchFamily="2" charset="-122"/>
              </a:rPr>
              <a:t>vs</a:t>
            </a:r>
            <a:r>
              <a:rPr lang="en-US" altLang="zh-CN">
                <a:ea typeface="宋体" panose="02010600030101010101" pitchFamily="2" charset="-122"/>
              </a:rPr>
              <a:t> S2SH</a:t>
            </a:r>
            <a:endParaRPr lang="zh-CN" altLang="en-US" dirty="0">
              <a:ea typeface="宋体" panose="02010600030101010101" pitchFamily="2" charset="-122"/>
            </a:endParaRPr>
          </a:p>
        </p:txBody>
      </p:sp>
      <p:sp>
        <p:nvSpPr>
          <p:cNvPr id="143363"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a:latin typeface="Calibri" panose="020F0502020204030204" pitchFamily="34" charset="0"/>
                <a:ea typeface="宋体" panose="02010600030101010101" pitchFamily="2" charset="-122"/>
              </a:rPr>
            </a:fld>
            <a:endParaRPr lang="en-US" altLang="zh-CN" sz="1200" b="0">
              <a:latin typeface="Calibri" panose="020F0502020204030204" pitchFamily="34" charset="0"/>
              <a:ea typeface="宋体" panose="02010600030101010101" pitchFamily="2" charset="-122"/>
            </a:endParaRPr>
          </a:p>
        </p:txBody>
      </p:sp>
      <p:sp>
        <p:nvSpPr>
          <p:cNvPr id="121858" name="Rectangle 2"/>
          <p:cNvSpPr>
            <a:spLocks noGrp="1" noRot="1" noChangeAspect="1" noTextEdit="1"/>
          </p:cNvSpPr>
          <p:nvPr>
            <p:ph type="sldImg"/>
          </p:nvPr>
        </p:nvSpPr>
        <p:spPr>
          <a:ln>
            <a:solidFill>
              <a:srgbClr val="000000"/>
            </a:solidFill>
            <a:miter/>
          </a:ln>
        </p:spPr>
      </p:sp>
      <p:sp>
        <p:nvSpPr>
          <p:cNvPr id="121859" name="Rectangle 3"/>
          <p:cNvSpPr>
            <a:spLocks noGrp="1"/>
          </p:cNvSpPr>
          <p:nvPr>
            <p:ph type="body"/>
          </p:nvPr>
        </p:nvSpPr>
        <p:spPr>
          <a:noFill/>
          <a:ln>
            <a:noFill/>
          </a:ln>
        </p:spPr>
        <p:txBody>
          <a:bodyPr wrap="square" lIns="91440" tIns="45720" rIns="91440" bIns="45720" anchor="t"/>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44034" name="Rectangle 2"/>
          <p:cNvSpPr>
            <a:spLocks noGrp="1" noRot="1" noChangeAspect="1" noTextEdit="1"/>
          </p:cNvSpPr>
          <p:nvPr>
            <p:ph type="sldImg"/>
          </p:nvPr>
        </p:nvSpPr>
        <p:spPr>
          <a:ln>
            <a:solidFill>
              <a:srgbClr val="000000"/>
            </a:solidFill>
            <a:miter/>
          </a:ln>
        </p:spPr>
      </p:sp>
      <p:sp>
        <p:nvSpPr>
          <p:cNvPr id="44035"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44034" name="Rectangle 2"/>
          <p:cNvSpPr>
            <a:spLocks noGrp="1" noRot="1" noChangeAspect="1" noTextEdit="1"/>
          </p:cNvSpPr>
          <p:nvPr>
            <p:ph type="sldImg"/>
          </p:nvPr>
        </p:nvSpPr>
        <p:spPr>
          <a:ln>
            <a:solidFill>
              <a:srgbClr val="000000"/>
            </a:solidFill>
            <a:miter/>
          </a:ln>
        </p:spPr>
      </p:sp>
      <p:sp>
        <p:nvSpPr>
          <p:cNvPr id="44035"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46082" name="Rectangle 2"/>
          <p:cNvSpPr>
            <a:spLocks noGrp="1" noRot="1" noChangeAspect="1" noTextEdit="1"/>
          </p:cNvSpPr>
          <p:nvPr>
            <p:ph type="sldImg"/>
          </p:nvPr>
        </p:nvSpPr>
        <p:spPr>
          <a:ln>
            <a:solidFill>
              <a:srgbClr val="000000"/>
            </a:solidFill>
            <a:miter/>
          </a:ln>
        </p:spPr>
      </p:sp>
      <p:sp>
        <p:nvSpPr>
          <p:cNvPr id="46083"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Calibri" panose="020F0502020204030204" pitchFamily="34" charset="0"/>
                <a:ea typeface="宋体" panose="02010600030101010101" pitchFamily="2" charset="-122"/>
              </a:rPr>
            </a:fld>
            <a:endParaRPr lang="en-US" altLang="zh-CN" sz="1200" b="0" dirty="0">
              <a:latin typeface="Calibri" panose="020F0502020204030204" pitchFamily="34" charset="0"/>
              <a:ea typeface="宋体" panose="02010600030101010101" pitchFamily="2" charset="-122"/>
            </a:endParaRPr>
          </a:p>
        </p:txBody>
      </p:sp>
      <p:sp>
        <p:nvSpPr>
          <p:cNvPr id="48130" name="Rectangle 2"/>
          <p:cNvSpPr>
            <a:spLocks noGrp="1" noRot="1" noChangeAspect="1" noTextEdit="1"/>
          </p:cNvSpPr>
          <p:nvPr>
            <p:ph type="sldImg"/>
          </p:nvPr>
        </p:nvSpPr>
        <p:spPr>
          <a:ln>
            <a:solidFill>
              <a:srgbClr val="000000"/>
            </a:solidFill>
            <a:miter/>
          </a:ln>
        </p:spPr>
      </p:sp>
      <p:sp>
        <p:nvSpPr>
          <p:cNvPr id="48131" name="Rectangle 3"/>
          <p:cNvSpPr>
            <a:spLocks noGrp="1"/>
          </p:cNvSpPr>
          <p:nvPr>
            <p:ph type="body"/>
          </p:nvPr>
        </p:nvSpPr>
        <p:spPr>
          <a:noFill/>
          <a:ln>
            <a:noFill/>
          </a:ln>
        </p:spPr>
        <p:txBody>
          <a:bodyPr wrap="square" lIns="91440" tIns="45720" rIns="91440" bIns="45720" anchor="t"/>
          <a:p>
            <a:pPr lvl="0"/>
            <a:r>
              <a:rPr lang="zh-CN" altLang="en-US" dirty="0">
                <a:ea typeface="宋体" panose="02010600030101010101" pitchFamily="2" charset="-122"/>
              </a:rPr>
              <a:t>不仅仅为了应付考试，</a:t>
            </a:r>
            <a:r>
              <a:rPr lang="en-US" altLang="zh-CN"/>
              <a:t>JAVA</a:t>
            </a:r>
            <a:r>
              <a:rPr lang="zh-CN" altLang="en-US" dirty="0">
                <a:ea typeface="宋体" panose="02010600030101010101" pitchFamily="2" charset="-122"/>
              </a:rPr>
              <a:t>人才的需求排名各类软件技术人才之首，</a:t>
            </a:r>
            <a:r>
              <a:rPr lang="en-US" altLang="zh-CN"/>
              <a:t>2008</a:t>
            </a:r>
            <a:r>
              <a:rPr lang="zh-CN" altLang="en-US" dirty="0">
                <a:ea typeface="宋体" panose="02010600030101010101" pitchFamily="2" charset="-122"/>
              </a:rPr>
              <a:t>年超过</a:t>
            </a:r>
            <a:r>
              <a:rPr lang="en-US" altLang="zh-CN"/>
              <a:t>60%</a:t>
            </a:r>
            <a:r>
              <a:rPr lang="zh-CN" altLang="en-US" dirty="0">
                <a:ea typeface="宋体" panose="02010600030101010101" pitchFamily="2" charset="-122"/>
              </a:rPr>
              <a:t>；</a:t>
            </a:r>
            <a:endParaRPr lang="zh-CN" altLang="en-US" dirty="0">
              <a:ea typeface="宋体" panose="02010600030101010101" pitchFamily="2" charset="-122"/>
            </a:endParaRPr>
          </a:p>
          <a:p>
            <a:pPr lvl="0"/>
            <a:r>
              <a:rPr lang="zh-CN" altLang="en-US" dirty="0">
                <a:ea typeface="宋体" panose="02010600030101010101" pitchFamily="2" charset="-122"/>
              </a:rPr>
              <a:t>预测最热门的行业包括软件工程师（架构）和网络游戏设计师（手机），都需掌握</a:t>
            </a:r>
            <a:r>
              <a:rPr lang="en-US" altLang="zh-CN"/>
              <a:t>JAVA</a:t>
            </a:r>
            <a:r>
              <a:rPr lang="zh-CN" altLang="en-US" dirty="0">
                <a:ea typeface="宋体" panose="02010600030101010101" pitchFamily="2" charset="-122"/>
              </a:rPr>
              <a:t>技术；</a:t>
            </a:r>
            <a:endParaRPr lang="zh-CN" altLang="en-US" dirty="0">
              <a:ea typeface="宋体" panose="02010600030101010101" pitchFamily="2" charset="-122"/>
            </a:endParaRPr>
          </a:p>
          <a:p>
            <a:pPr lvl="0"/>
            <a:r>
              <a:rPr lang="zh-CN" altLang="en-US" dirty="0">
                <a:ea typeface="宋体" panose="02010600030101010101" pitchFamily="2" charset="-122"/>
              </a:rPr>
              <a:t>薪金优厚；培训费用高。</a:t>
            </a:r>
            <a:endParaRPr lang="en-US" altLang="zh-CN"/>
          </a:p>
          <a:p>
            <a:pPr lvl="0"/>
            <a:r>
              <a:rPr lang="en-US" altLang="zh-CN"/>
              <a:t>Java</a:t>
            </a:r>
            <a:r>
              <a:rPr lang="zh-CN" altLang="en-US" dirty="0">
                <a:ea typeface="宋体" panose="02010600030101010101" pitchFamily="2" charset="-122"/>
              </a:rPr>
              <a:t>重要性补充说明。</a:t>
            </a:r>
            <a:endParaRPr lang="en-US" altLang="zh-CN"/>
          </a:p>
          <a:p>
            <a:pPr lvl="0"/>
            <a:endParaRPr lang="en-US" altLang="zh-CN"/>
          </a:p>
          <a:p>
            <a:pPr lvl="0"/>
            <a:r>
              <a:rPr lang="zh-CN" altLang="en-US" dirty="0">
                <a:ea typeface="宋体" panose="02010600030101010101" pitchFamily="2" charset="-122"/>
              </a:rPr>
              <a:t>根据最新</a:t>
            </a:r>
            <a:r>
              <a:rPr lang="en-US" altLang="zh-CN"/>
              <a:t>TIOBE</a:t>
            </a:r>
            <a:r>
              <a:rPr lang="zh-CN" altLang="en-US" dirty="0">
                <a:ea typeface="宋体" panose="02010600030101010101" pitchFamily="2" charset="-122"/>
              </a:rPr>
              <a:t>开发语言排行榜宣布的流行开发语言的排名结果，</a:t>
            </a:r>
            <a:r>
              <a:rPr lang="en-US" altLang="zh-CN"/>
              <a:t>Java</a:t>
            </a:r>
            <a:r>
              <a:rPr lang="zh-CN" altLang="en-US" dirty="0">
                <a:ea typeface="宋体" panose="02010600030101010101" pitchFamily="2" charset="-122"/>
              </a:rPr>
              <a:t>仍然高居榜首，在国内的软件开发企业中，</a:t>
            </a:r>
            <a:r>
              <a:rPr lang="en-US" altLang="zh-CN"/>
              <a:t>Java</a:t>
            </a:r>
            <a:r>
              <a:rPr lang="zh-CN" altLang="en-US" dirty="0">
                <a:ea typeface="宋体" panose="02010600030101010101" pitchFamily="2" charset="-122"/>
              </a:rPr>
              <a:t>语言的使用比例也排名第一，</a:t>
            </a:r>
            <a:r>
              <a:rPr lang="en-US" altLang="zh-CN"/>
              <a:t>2012</a:t>
            </a:r>
            <a:r>
              <a:rPr lang="zh-CN" altLang="en-US" dirty="0">
                <a:ea typeface="宋体" panose="02010600030101010101" pitchFamily="2" charset="-122"/>
              </a:rPr>
              <a:t>年</a:t>
            </a:r>
            <a:r>
              <a:rPr lang="en-US" altLang="zh-CN"/>
              <a:t>Java</a:t>
            </a:r>
            <a:r>
              <a:rPr lang="zh-CN" altLang="en-US" dirty="0">
                <a:ea typeface="宋体" panose="02010600030101010101" pitchFamily="2" charset="-122"/>
              </a:rPr>
              <a:t>软件人才需求持续增大。</a:t>
            </a:r>
            <a:br>
              <a:rPr lang="zh-CN" altLang="en-US" dirty="0">
                <a:ea typeface="宋体" panose="02010600030101010101" pitchFamily="2" charset="-122"/>
              </a:rPr>
            </a:br>
            <a:r>
              <a:rPr lang="zh-CN" altLang="en-US" dirty="0">
                <a:ea typeface="宋体" panose="02010600030101010101" pitchFamily="2" charset="-122"/>
              </a:rPr>
              <a:t>　　 近年来我国信息化发展越来越快，使得全国各地的信息化建设如火如荼，出现了大量的信息化人才尤其是</a:t>
            </a:r>
            <a:r>
              <a:rPr lang="en-US" altLang="zh-CN"/>
              <a:t>Java</a:t>
            </a:r>
            <a:r>
              <a:rPr lang="zh-CN" altLang="en-US" dirty="0">
                <a:ea typeface="宋体" panose="02010600030101010101" pitchFamily="2" charset="-122"/>
              </a:rPr>
              <a:t>软件人才的缺口，而我国信息化人才培养还处于发展阶段，导致社会实际需求人才基数远远大于信息化人才的培养基数，使得数以万计的中小企业急需全面系统掌握</a:t>
            </a:r>
            <a:r>
              <a:rPr lang="en-US" altLang="zh-CN"/>
              <a:t>Java</a:t>
            </a:r>
            <a:r>
              <a:rPr lang="zh-CN" altLang="en-US" dirty="0">
                <a:ea typeface="宋体" panose="02010600030101010101" pitchFamily="2" charset="-122"/>
              </a:rPr>
              <a:t>软件开发基础技能与知识的软件工程师。</a:t>
            </a:r>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smtClean="0"/>
              <a:t>Click to edit Master subtitle style</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 cy="914400"/>
          </a:xfrm>
          <a:prstGeom prst="rect">
            <a:avLst/>
          </a:prstGeom>
          <a:gradFill flip="none" rotWithShape="1">
            <a:gsLst>
              <a:gs pos="0">
                <a:srgbClr val="5E9EFF">
                  <a:alpha val="31000"/>
                </a:srgbClr>
              </a:gs>
              <a:gs pos="39999">
                <a:srgbClr val="85C2FF">
                  <a:alpha val="40000"/>
                </a:srgbClr>
              </a:gs>
              <a:gs pos="70000">
                <a:srgbClr val="C4D6EB">
                  <a:alpha val="44000"/>
                </a:srgbClr>
              </a:gs>
              <a:gs pos="100000">
                <a:srgbClr val="FFEBFA">
                  <a:alpha val="50000"/>
                </a:srgbClr>
              </a:gs>
            </a:gsLst>
            <a:lin ang="5400000" scaled="0"/>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8" name="Rectangle 7"/>
          <p:cNvSpPr>
            <a:spLocks noChangeArrowheads="1"/>
          </p:cNvSpPr>
          <p:nvPr/>
        </p:nvSpPr>
        <p:spPr bwMode="auto">
          <a:xfrm>
            <a:off x="914400" y="0"/>
            <a:ext cx="8229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9" name="Rectangle 2"/>
          <p:cNvSpPr>
            <a:spLocks noChangeArrowheads="1"/>
          </p:cNvSpPr>
          <p:nvPr/>
        </p:nvSpPr>
        <p:spPr bwMode="auto">
          <a:xfrm rot="5400000">
            <a:off x="-2514600" y="3429000"/>
            <a:ext cx="5943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pic>
        <p:nvPicPr>
          <p:cNvPr id="13317" name="Picture 3" descr="badge_generic"/>
          <p:cNvPicPr>
            <a:picLocks noChangeAspect="1"/>
          </p:cNvPicPr>
          <p:nvPr userDrawn="1"/>
        </p:nvPicPr>
        <p:blipFill>
          <a:blip r:embed="rId2"/>
          <a:stretch>
            <a:fillRect/>
          </a:stretch>
        </p:blipFill>
        <p:spPr>
          <a:xfrm>
            <a:off x="92075" y="92075"/>
            <a:ext cx="730250" cy="730250"/>
          </a:xfrm>
          <a:prstGeom prst="rect">
            <a:avLst/>
          </a:prstGeom>
          <a:noFill/>
          <a:ln w="9525">
            <a:noFill/>
          </a:ln>
        </p:spPr>
      </p:pic>
      <p:pic>
        <p:nvPicPr>
          <p:cNvPr id="13318" name="图片 5" descr="java0.gif"/>
          <p:cNvPicPr>
            <a:picLocks noChangeAspect="1"/>
          </p:cNvPicPr>
          <p:nvPr userDrawn="1"/>
        </p:nvPicPr>
        <p:blipFill>
          <a:blip r:embed="rId3"/>
          <a:stretch>
            <a:fillRect/>
          </a:stretch>
        </p:blipFill>
        <p:spPr>
          <a:xfrm>
            <a:off x="0" y="0"/>
            <a:ext cx="914400" cy="1279525"/>
          </a:xfrm>
          <a:prstGeom prst="rect">
            <a:avLst/>
          </a:prstGeom>
          <a:noFill/>
          <a:ln w="9525">
            <a:noFill/>
          </a:ln>
        </p:spPr>
      </p:pic>
      <p:sp>
        <p:nvSpPr>
          <p:cNvPr id="2" name="Title 1"/>
          <p:cNvSpPr>
            <a:spLocks noGrp="1"/>
          </p:cNvSpPr>
          <p:nvPr>
            <p:ph type="ctrTitle"/>
          </p:nvPr>
        </p:nvSpPr>
        <p:spPr>
          <a:xfrm>
            <a:off x="1524000" y="0"/>
            <a:ext cx="7086600" cy="838200"/>
          </a:xfrm>
        </p:spPr>
        <p:txBody>
          <a:bodyPr/>
          <a:lstStyle/>
          <a:p>
            <a:pPr fontAlgn="base"/>
            <a:r>
              <a:rPr lang="en-US" strike="noStrike" noProof="1" dirty="0" smtClean="0"/>
              <a:t>Click to edit Master title style</a:t>
            </a:r>
            <a:endParaRPr lang="en-US" strike="noStrike" noProof="1" dirty="0"/>
          </a:p>
        </p:txBody>
      </p:sp>
      <p:sp>
        <p:nvSpPr>
          <p:cNvPr id="3" name="日期占位符 2"/>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i="0" strike="noStrike" kern="1200" cap="none" spc="0" normalizeH="0" baseline="0" noProof="0">
                <a:latin typeface="Calibri" panose="020F0502020204030204" pitchFamily="34" charset="0"/>
                <a:ea typeface="宋体" panose="02010600030101010101" pitchFamily="2" charset="-122"/>
                <a:cs typeface="+mn-cs"/>
              </a:rPr>
            </a:fld>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829800" cy="68580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rgbClr val="8EB4E3"/>
              </a:solidFill>
              <a:effectLst/>
              <a:uLnTx/>
              <a:uFillTx/>
              <a:latin typeface="Rockwell" panose="02060603020205020403" pitchFamily="18" charset="0"/>
              <a:ea typeface="+mn-ea"/>
              <a:cs typeface="+mn-cs"/>
            </a:endParaRPr>
          </a:p>
        </p:txBody>
      </p:sp>
      <p:sp>
        <p:nvSpPr>
          <p:cNvPr id="2" name="Rectangle 2_0"/>
          <p:cNvSpPr>
            <a:spLocks noChangeArrowheads="1"/>
          </p:cNvSpPr>
          <p:nvPr/>
        </p:nvSpPr>
        <p:spPr bwMode="auto">
          <a:xfrm rot="16200000">
            <a:off x="4229099" y="-2247900"/>
            <a:ext cx="1295400" cy="7315200"/>
          </a:xfrm>
          <a:prstGeom prst="rect">
            <a:avLst/>
          </a:prstGeom>
          <a:solidFill>
            <a:schemeClr val="accent1">
              <a:lumMod val="60000"/>
              <a:lumOff val="40000"/>
            </a:schemeClr>
          </a:solidFill>
          <a:ln w="9525">
            <a:noFill/>
            <a:miter lim="800000"/>
          </a:ln>
          <a:effectLst>
            <a:outerShdw blurRad="292100" dist="177800" dir="3180000" algn="bl" rotWithShape="0">
              <a:prstClr val="black">
                <a:alpha val="40000"/>
              </a:prstClr>
            </a:outerShdw>
          </a:effectLst>
          <a:scene3d>
            <a:camera prst="orthographicFront"/>
            <a:lightRig rig="threePt" dir="t"/>
          </a:scene3d>
          <a:sp3d>
            <a:bevelT/>
          </a:sp3d>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9" name="TextBox 8"/>
          <p:cNvSpPr txBox="1">
            <a:spLocks noChangeArrowheads="1"/>
          </p:cNvSpPr>
          <p:nvPr/>
        </p:nvSpPr>
        <p:spPr bwMode="auto">
          <a:xfrm>
            <a:off x="1676400" y="1066800"/>
            <a:ext cx="6246813" cy="584200"/>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Lowercase Letter Name Quiz</a:t>
            </a:r>
            <a:endParaRPr kumimoji="0" lang="en-US" altLang="zh-CN" sz="32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endParaRPr>
          </a:p>
        </p:txBody>
      </p:sp>
      <p:sp>
        <p:nvSpPr>
          <p:cNvPr id="10" name="TextBox 9"/>
          <p:cNvSpPr txBox="1">
            <a:spLocks noChangeArrowheads="1"/>
          </p:cNvSpPr>
          <p:nvPr/>
        </p:nvSpPr>
        <p:spPr bwMode="auto">
          <a:xfrm>
            <a:off x="3240088" y="3962400"/>
            <a:ext cx="3617913" cy="830263"/>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spcBef>
                <a:spcPct val="0"/>
              </a:spcBef>
              <a:spcAft>
                <a:spcPct val="0"/>
              </a:spcAft>
              <a:buClrTx/>
              <a:buSzTx/>
              <a:buFontTx/>
              <a:buNone/>
              <a:defRPr/>
            </a:pPr>
            <a:r>
              <a:rPr kumimoji="0" lang="en-US" altLang="zh-CN" sz="4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Acceler</a:t>
            </a:r>
            <a:r>
              <a:rPr kumimoji="0" lang="en-US" altLang="zh-CN" sz="4800" b="0" i="0" u="none" strike="noStrike" kern="1200" cap="none" spc="0" normalizeH="0" baseline="0" noProof="0" smtClean="0">
                <a:ln>
                  <a:noFill/>
                </a:ln>
                <a:solidFill>
                  <a:schemeClr val="tx2"/>
                </a:solidFill>
                <a:effectLst/>
                <a:uLnTx/>
                <a:uFillTx/>
                <a:latin typeface="Articulate Extrabold"/>
                <a:ea typeface="宋体" panose="02010600030101010101" pitchFamily="2" charset="-122"/>
                <a:cs typeface="+mn-cs"/>
              </a:rPr>
              <a:t>Ed</a:t>
            </a:r>
            <a:r>
              <a:rPr kumimoji="0" lang="en-US" altLang="zh-CN" sz="2400" b="0" i="0" u="none" strike="noStrike" kern="1200" cap="none" spc="0" normalizeH="0" baseline="100000" noProof="0" smtClean="0">
                <a:ln>
                  <a:noFill/>
                </a:ln>
                <a:solidFill>
                  <a:schemeClr val="tx1"/>
                </a:solidFill>
                <a:effectLst/>
                <a:uLnTx/>
                <a:uFillTx/>
                <a:latin typeface="Articulate Extrabold"/>
                <a:ea typeface="宋体" panose="02010600030101010101" pitchFamily="2" charset="-122"/>
                <a:cs typeface="+mn-cs"/>
              </a:rPr>
              <a:t>TM</a:t>
            </a:r>
            <a:endParaRPr kumimoji="0" lang="en-US" altLang="zh-CN" sz="2400" b="0" i="0" u="none" strike="noStrike" kern="1200" cap="none" spc="0" normalizeH="0" baseline="100000" noProof="0" smtClean="0">
              <a:ln>
                <a:noFill/>
              </a:ln>
              <a:solidFill>
                <a:schemeClr val="tx1"/>
              </a:solidFill>
              <a:effectLst/>
              <a:uLnTx/>
              <a:uFillTx/>
              <a:latin typeface="Articulate Extrabold"/>
              <a:ea typeface="宋体" panose="02010600030101010101" pitchFamily="2" charset="-122"/>
              <a:cs typeface="+mn-cs"/>
            </a:endParaRPr>
          </a:p>
        </p:txBody>
      </p:sp>
      <p:sp>
        <p:nvSpPr>
          <p:cNvPr id="11" name="TextBox 10"/>
          <p:cNvSpPr txBox="1">
            <a:spLocks noChangeArrowheads="1"/>
          </p:cNvSpPr>
          <p:nvPr/>
        </p:nvSpPr>
        <p:spPr bwMode="auto">
          <a:xfrm>
            <a:off x="3621088" y="3200400"/>
            <a:ext cx="2603500" cy="523875"/>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spcBef>
                <a:spcPct val="0"/>
              </a:spcBef>
              <a:spcAft>
                <a:spcPct val="0"/>
              </a:spcAft>
              <a:buClrTx/>
              <a:buSzTx/>
              <a:buFontTx/>
              <a:buNone/>
              <a:defRPr/>
            </a:pPr>
            <a:r>
              <a:rPr kumimoji="0" lang="en-US" altLang="zh-CN" sz="2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Presented by</a:t>
            </a:r>
            <a:endParaRPr kumimoji="0" lang="en-US" altLang="zh-CN" sz="2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endParaRPr>
          </a:p>
        </p:txBody>
      </p:sp>
      <p:sp>
        <p:nvSpPr>
          <p:cNvPr id="8" name="Rectangle 4"/>
          <p:cNvSpPr>
            <a:spLocks noGrp="1" noChangeArrowheads="1"/>
          </p:cNvSpPr>
          <p:nvPr>
            <p:ph type="ctrTitle" hasCustomPrompt="1"/>
          </p:nvPr>
        </p:nvSpPr>
        <p:spPr>
          <a:xfrm>
            <a:off x="1676400" y="-685800"/>
            <a:ext cx="6237288" cy="533400"/>
          </a:xfrm>
        </p:spPr>
        <p:txBody>
          <a:bodyPr>
            <a:normAutofit fontScale="90000"/>
          </a:bodyPr>
          <a:lstStyle/>
          <a:p>
            <a:pPr fontAlgn="base"/>
            <a:r>
              <a:rPr lang="en-US" strike="noStrike" noProof="1" dirty="0" smtClean="0"/>
              <a:t>Intro</a:t>
            </a:r>
            <a:endParaRPr lang="en-US" strike="noStrike" noProof="1" dirty="0"/>
          </a:p>
        </p:txBody>
      </p:sp>
      <p:sp>
        <p:nvSpPr>
          <p:cNvPr id="3" name="日期占位符 2"/>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i="0" strike="noStrike" kern="1200" cap="none" spc="0" normalizeH="0" baseline="0" noProof="0">
                <a:latin typeface="Calibri" panose="020F0502020204030204" pitchFamily="34" charset="0"/>
                <a:ea typeface="宋体" panose="02010600030101010101" pitchFamily="2" charset="-122"/>
                <a:cs typeface="+mn-cs"/>
              </a:rPr>
            </a:fld>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smtClean="0"/>
              <a:t>Click to edit Master subtitle style</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 cy="914400"/>
          </a:xfrm>
          <a:prstGeom prst="rect">
            <a:avLst/>
          </a:prstGeom>
          <a:gradFill flip="none" rotWithShape="1">
            <a:gsLst>
              <a:gs pos="0">
                <a:srgbClr val="5E9EFF">
                  <a:alpha val="31000"/>
                </a:srgbClr>
              </a:gs>
              <a:gs pos="39999">
                <a:srgbClr val="85C2FF">
                  <a:alpha val="40000"/>
                </a:srgbClr>
              </a:gs>
              <a:gs pos="70000">
                <a:srgbClr val="C4D6EB">
                  <a:alpha val="44000"/>
                </a:srgbClr>
              </a:gs>
              <a:gs pos="100000">
                <a:srgbClr val="FFEBFA">
                  <a:alpha val="50000"/>
                </a:srgbClr>
              </a:gs>
            </a:gsLst>
            <a:lin ang="5400000" scaled="0"/>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8" name="Rectangle 7"/>
          <p:cNvSpPr>
            <a:spLocks noChangeArrowheads="1"/>
          </p:cNvSpPr>
          <p:nvPr/>
        </p:nvSpPr>
        <p:spPr bwMode="auto">
          <a:xfrm>
            <a:off x="914400" y="0"/>
            <a:ext cx="8229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9" name="Rectangle 2"/>
          <p:cNvSpPr>
            <a:spLocks noChangeArrowheads="1"/>
          </p:cNvSpPr>
          <p:nvPr/>
        </p:nvSpPr>
        <p:spPr bwMode="auto">
          <a:xfrm rot="5400000">
            <a:off x="-2514600" y="3429000"/>
            <a:ext cx="5943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pic>
        <p:nvPicPr>
          <p:cNvPr id="25605" name="Picture 3" descr="badge_generic"/>
          <p:cNvPicPr>
            <a:picLocks noChangeAspect="1"/>
          </p:cNvPicPr>
          <p:nvPr userDrawn="1"/>
        </p:nvPicPr>
        <p:blipFill>
          <a:blip r:embed="rId2"/>
          <a:stretch>
            <a:fillRect/>
          </a:stretch>
        </p:blipFill>
        <p:spPr>
          <a:xfrm>
            <a:off x="92075" y="92075"/>
            <a:ext cx="730250" cy="730250"/>
          </a:xfrm>
          <a:prstGeom prst="rect">
            <a:avLst/>
          </a:prstGeom>
          <a:noFill/>
          <a:ln w="9525">
            <a:noFill/>
          </a:ln>
        </p:spPr>
      </p:pic>
      <p:pic>
        <p:nvPicPr>
          <p:cNvPr id="25606" name="图片 5" descr="java0.gif"/>
          <p:cNvPicPr>
            <a:picLocks noChangeAspect="1"/>
          </p:cNvPicPr>
          <p:nvPr userDrawn="1"/>
        </p:nvPicPr>
        <p:blipFill>
          <a:blip r:embed="rId3"/>
          <a:stretch>
            <a:fillRect/>
          </a:stretch>
        </p:blipFill>
        <p:spPr>
          <a:xfrm>
            <a:off x="0" y="0"/>
            <a:ext cx="914400" cy="1279525"/>
          </a:xfrm>
          <a:prstGeom prst="rect">
            <a:avLst/>
          </a:prstGeom>
          <a:noFill/>
          <a:ln w="9525">
            <a:noFill/>
          </a:ln>
        </p:spPr>
      </p:pic>
      <p:sp>
        <p:nvSpPr>
          <p:cNvPr id="2" name="Title 1"/>
          <p:cNvSpPr>
            <a:spLocks noGrp="1"/>
          </p:cNvSpPr>
          <p:nvPr>
            <p:ph type="ctrTitle"/>
          </p:nvPr>
        </p:nvSpPr>
        <p:spPr>
          <a:xfrm>
            <a:off x="1524000" y="0"/>
            <a:ext cx="7086600" cy="838200"/>
          </a:xfrm>
        </p:spPr>
        <p:txBody>
          <a:bodyPr/>
          <a:lstStyle/>
          <a:p>
            <a:pPr fontAlgn="base"/>
            <a:r>
              <a:rPr lang="en-US" strike="noStrike" noProof="1" dirty="0" smtClean="0"/>
              <a:t>Click to edit Master title style</a:t>
            </a:r>
            <a:endParaRPr lang="en-US" strike="noStrike" noProof="1" dirty="0"/>
          </a:p>
        </p:txBody>
      </p:sp>
      <p:sp>
        <p:nvSpPr>
          <p:cNvPr id="3" name="日期占位符 2"/>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i="0" strike="noStrike" kern="1200" cap="none" spc="0" normalizeH="0" baseline="0" noProof="0">
                <a:latin typeface="Calibri" panose="020F0502020204030204" pitchFamily="34" charset="0"/>
                <a:ea typeface="宋体" panose="02010600030101010101" pitchFamily="2" charset="-122"/>
                <a:cs typeface="+mn-cs"/>
              </a:rPr>
            </a:fld>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829800" cy="68580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rgbClr val="8EB4E3"/>
              </a:solidFill>
              <a:effectLst/>
              <a:uLnTx/>
              <a:uFillTx/>
              <a:latin typeface="Rockwell" panose="02060603020205020403" pitchFamily="18" charset="0"/>
              <a:ea typeface="+mn-ea"/>
              <a:cs typeface="+mn-cs"/>
            </a:endParaRPr>
          </a:p>
        </p:txBody>
      </p:sp>
      <p:sp>
        <p:nvSpPr>
          <p:cNvPr id="2" name="Rectangle 2_0"/>
          <p:cNvSpPr>
            <a:spLocks noChangeArrowheads="1"/>
          </p:cNvSpPr>
          <p:nvPr/>
        </p:nvSpPr>
        <p:spPr bwMode="auto">
          <a:xfrm rot="16200000">
            <a:off x="4229099" y="-2247900"/>
            <a:ext cx="1295400" cy="7315200"/>
          </a:xfrm>
          <a:prstGeom prst="rect">
            <a:avLst/>
          </a:prstGeom>
          <a:solidFill>
            <a:schemeClr val="accent1">
              <a:lumMod val="60000"/>
              <a:lumOff val="40000"/>
            </a:schemeClr>
          </a:solidFill>
          <a:ln w="9525">
            <a:noFill/>
            <a:miter lim="800000"/>
          </a:ln>
          <a:effectLst>
            <a:outerShdw blurRad="292100" dist="177800" dir="3180000" algn="bl" rotWithShape="0">
              <a:prstClr val="black">
                <a:alpha val="40000"/>
              </a:prstClr>
            </a:outerShdw>
          </a:effectLst>
          <a:scene3d>
            <a:camera prst="orthographicFront"/>
            <a:lightRig rig="threePt" dir="t"/>
          </a:scene3d>
          <a:sp3d>
            <a:bevelT/>
          </a:sp3d>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mn-ea"/>
              <a:cs typeface="+mn-cs"/>
            </a:endParaRPr>
          </a:p>
        </p:txBody>
      </p:sp>
      <p:sp>
        <p:nvSpPr>
          <p:cNvPr id="9" name="TextBox 8"/>
          <p:cNvSpPr txBox="1">
            <a:spLocks noChangeArrowheads="1"/>
          </p:cNvSpPr>
          <p:nvPr/>
        </p:nvSpPr>
        <p:spPr bwMode="auto">
          <a:xfrm>
            <a:off x="1676400" y="1066800"/>
            <a:ext cx="6246813" cy="584200"/>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Lowercase Letter Name Quiz</a:t>
            </a:r>
            <a:endParaRPr kumimoji="0" lang="en-US" altLang="zh-CN" sz="32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endParaRPr>
          </a:p>
        </p:txBody>
      </p:sp>
      <p:sp>
        <p:nvSpPr>
          <p:cNvPr id="10" name="TextBox 9"/>
          <p:cNvSpPr txBox="1">
            <a:spLocks noChangeArrowheads="1"/>
          </p:cNvSpPr>
          <p:nvPr/>
        </p:nvSpPr>
        <p:spPr bwMode="auto">
          <a:xfrm>
            <a:off x="3240088" y="3962400"/>
            <a:ext cx="3617913" cy="830263"/>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spcBef>
                <a:spcPct val="0"/>
              </a:spcBef>
              <a:spcAft>
                <a:spcPct val="0"/>
              </a:spcAft>
              <a:buClrTx/>
              <a:buSzTx/>
              <a:buFontTx/>
              <a:buNone/>
              <a:defRPr/>
            </a:pPr>
            <a:r>
              <a:rPr kumimoji="0" lang="en-US" altLang="zh-CN" sz="4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Acceler</a:t>
            </a:r>
            <a:r>
              <a:rPr kumimoji="0" lang="en-US" altLang="zh-CN" sz="4800" b="0" i="0" u="none" strike="noStrike" kern="1200" cap="none" spc="0" normalizeH="0" baseline="0" noProof="0" smtClean="0">
                <a:ln>
                  <a:noFill/>
                </a:ln>
                <a:solidFill>
                  <a:schemeClr val="tx2"/>
                </a:solidFill>
                <a:effectLst/>
                <a:uLnTx/>
                <a:uFillTx/>
                <a:latin typeface="Articulate Extrabold"/>
                <a:ea typeface="宋体" panose="02010600030101010101" pitchFamily="2" charset="-122"/>
                <a:cs typeface="+mn-cs"/>
              </a:rPr>
              <a:t>Ed</a:t>
            </a:r>
            <a:r>
              <a:rPr kumimoji="0" lang="en-US" altLang="zh-CN" sz="2400" b="0" i="0" u="none" strike="noStrike" kern="1200" cap="none" spc="0" normalizeH="0" baseline="100000" noProof="0" smtClean="0">
                <a:ln>
                  <a:noFill/>
                </a:ln>
                <a:solidFill>
                  <a:schemeClr val="tx1"/>
                </a:solidFill>
                <a:effectLst/>
                <a:uLnTx/>
                <a:uFillTx/>
                <a:latin typeface="Articulate Extrabold"/>
                <a:ea typeface="宋体" panose="02010600030101010101" pitchFamily="2" charset="-122"/>
                <a:cs typeface="+mn-cs"/>
              </a:rPr>
              <a:t>TM</a:t>
            </a:r>
            <a:endParaRPr kumimoji="0" lang="en-US" altLang="zh-CN" sz="2400" b="0" i="0" u="none" strike="noStrike" kern="1200" cap="none" spc="0" normalizeH="0" baseline="100000" noProof="0" smtClean="0">
              <a:ln>
                <a:noFill/>
              </a:ln>
              <a:solidFill>
                <a:schemeClr val="tx1"/>
              </a:solidFill>
              <a:effectLst/>
              <a:uLnTx/>
              <a:uFillTx/>
              <a:latin typeface="Articulate Extrabold"/>
              <a:ea typeface="宋体" panose="02010600030101010101" pitchFamily="2" charset="-122"/>
              <a:cs typeface="+mn-cs"/>
            </a:endParaRPr>
          </a:p>
        </p:txBody>
      </p:sp>
      <p:sp>
        <p:nvSpPr>
          <p:cNvPr id="11" name="TextBox 10"/>
          <p:cNvSpPr txBox="1">
            <a:spLocks noChangeArrowheads="1"/>
          </p:cNvSpPr>
          <p:nvPr/>
        </p:nvSpPr>
        <p:spPr bwMode="auto">
          <a:xfrm>
            <a:off x="3621088" y="3200400"/>
            <a:ext cx="2603500" cy="523875"/>
          </a:xfrm>
          <a:prstGeom prst="rect">
            <a:avLst/>
          </a:prstGeom>
          <a:noFill/>
          <a:ln>
            <a:noFill/>
          </a:ln>
        </p:spPr>
        <p:txBody>
          <a:bodyPr wrap="none">
            <a:spAutoFit/>
          </a:bodyPr>
          <a:lstStyle>
            <a:lvl1pPr eaLnBrk="0" hangingPunct="0">
              <a:defRPr sz="1600">
                <a:solidFill>
                  <a:schemeClr val="tx1"/>
                </a:solidFill>
                <a:latin typeface="Calibri" panose="020F0502020204030204" pitchFamily="34" charset="0"/>
              </a:defRPr>
            </a:lvl1pPr>
            <a:lvl2pPr marL="742950" indent="-285750" eaLnBrk="0" hangingPunct="0">
              <a:defRPr sz="1600">
                <a:solidFill>
                  <a:schemeClr val="tx1"/>
                </a:solidFill>
                <a:latin typeface="Calibri" panose="020F0502020204030204" pitchFamily="34" charset="0"/>
              </a:defRPr>
            </a:lvl2pPr>
            <a:lvl3pPr marL="1143000" indent="-228600" eaLnBrk="0" hangingPunct="0">
              <a:defRPr sz="1600">
                <a:solidFill>
                  <a:schemeClr val="tx1"/>
                </a:solidFill>
                <a:latin typeface="Calibri" panose="020F0502020204030204" pitchFamily="34" charset="0"/>
              </a:defRPr>
            </a:lvl3pPr>
            <a:lvl4pPr marL="1600200" indent="-228600" eaLnBrk="0" hangingPunct="0">
              <a:defRPr sz="1600">
                <a:solidFill>
                  <a:schemeClr val="tx1"/>
                </a:solidFill>
                <a:latin typeface="Calibri" panose="020F0502020204030204" pitchFamily="34" charset="0"/>
              </a:defRPr>
            </a:lvl4pPr>
            <a:lvl5pPr marL="2057400" indent="-228600" eaLnBrk="0" hangingPunct="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spcBef>
                <a:spcPct val="0"/>
              </a:spcBef>
              <a:spcAft>
                <a:spcPct val="0"/>
              </a:spcAft>
              <a:buClrTx/>
              <a:buSzTx/>
              <a:buFontTx/>
              <a:buNone/>
              <a:defRPr/>
            </a:pPr>
            <a:r>
              <a:rPr kumimoji="0" lang="en-US" altLang="zh-CN" sz="2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rPr>
              <a:t>Presented by</a:t>
            </a:r>
            <a:endParaRPr kumimoji="0" lang="en-US" altLang="zh-CN" sz="2800" b="0" i="0" u="none" strike="noStrike" kern="1200" cap="none" spc="0" normalizeH="0" baseline="0" noProof="0" smtClean="0">
              <a:ln>
                <a:noFill/>
              </a:ln>
              <a:solidFill>
                <a:schemeClr val="tx1"/>
              </a:solidFill>
              <a:effectLst/>
              <a:uLnTx/>
              <a:uFillTx/>
              <a:latin typeface="Articulate Extrabold"/>
              <a:ea typeface="宋体" panose="02010600030101010101" pitchFamily="2" charset="-122"/>
              <a:cs typeface="+mn-cs"/>
            </a:endParaRPr>
          </a:p>
        </p:txBody>
      </p:sp>
      <p:sp>
        <p:nvSpPr>
          <p:cNvPr id="8" name="Rectangle 4"/>
          <p:cNvSpPr>
            <a:spLocks noGrp="1" noChangeArrowheads="1"/>
          </p:cNvSpPr>
          <p:nvPr>
            <p:ph type="ctrTitle" hasCustomPrompt="1"/>
          </p:nvPr>
        </p:nvSpPr>
        <p:spPr>
          <a:xfrm>
            <a:off x="1676400" y="-685800"/>
            <a:ext cx="6237288" cy="533400"/>
          </a:xfrm>
        </p:spPr>
        <p:txBody>
          <a:bodyPr>
            <a:normAutofit fontScale="90000"/>
          </a:bodyPr>
          <a:lstStyle/>
          <a:p>
            <a:pPr fontAlgn="base"/>
            <a:r>
              <a:rPr lang="en-US" strike="noStrike" noProof="1" dirty="0" smtClean="0"/>
              <a:t>Intro</a:t>
            </a:r>
            <a:endParaRPr lang="en-US" strike="noStrike" noProof="1" dirty="0"/>
          </a:p>
        </p:txBody>
      </p:sp>
      <p:sp>
        <p:nvSpPr>
          <p:cNvPr id="3" name="日期占位符 2"/>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i="0" strike="noStrike" kern="1200" cap="none" spc="0" normalizeH="0" baseline="0" noProof="0">
                <a:latin typeface="Calibri" panose="020F0502020204030204" pitchFamily="34" charset="0"/>
                <a:ea typeface="宋体" panose="02010600030101010101" pitchFamily="2" charset="-122"/>
                <a:cs typeface="+mn-cs"/>
              </a:rPr>
            </a:fld>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ctr" anchorCtr="0" compatLnSpc="1"/>
          <a:p>
            <a:pPr marL="0" marR="0" indent="0" algn="l" defTabSz="914400" rtl="0" eaLnBrk="1" fontAlgn="base" latinLnBrk="0" hangingPunct="1">
              <a:spcBef>
                <a:spcPct val="0"/>
              </a:spcBef>
              <a:spcAft>
                <a:spcPct val="0"/>
              </a:spcAft>
              <a:buClrTx/>
              <a:buSzTx/>
              <a:buFontTx/>
              <a:buNone/>
              <a:defRPr/>
            </a:pPr>
            <a:endParaRPr kumimoji="0" lang="en-US" altLang="zh-CN" i="0" strike="noStrike" kern="1200" cap="none" spc="0" normalizeH="0" baseline="0" noProof="0">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ctr" anchorCtr="0" compatLnSpc="1"/>
          <a:p>
            <a:pPr marL="0" marR="0" indent="0" defTabSz="914400" rtl="0" eaLnBrk="1" fontAlgn="base" latinLnBrk="0" hangingPunct="1">
              <a:spcBef>
                <a:spcPct val="0"/>
              </a:spcBef>
              <a:spcAft>
                <a:spcPct val="0"/>
              </a:spcAft>
              <a:buClrTx/>
              <a:buSzTx/>
              <a:buFontTx/>
              <a:buNone/>
              <a:defRPr/>
            </a:pPr>
            <a:endParaRPr kumimoji="0" lang="zh-CN" altLang="zh-CN" i="0" strike="noStrike" kern="1200" cap="none" spc="0" normalizeH="0" baseline="0" noProof="0">
              <a:latin typeface="Calibri" panose="020F0502020204030204" pitchFamily="34" charset="0"/>
              <a:ea typeface="+mn-ea"/>
              <a:cs typeface="+mn-cs"/>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p>
            <a:pPr lvl="0"/>
            <a:r>
              <a:rPr lang="en-US" altLang="zh-CN" dirty="0"/>
              <a:t>Click to edit Master text styles</a:t>
            </a:r>
            <a:endParaRPr lang="en-US" altLang="zh-CN" dirty="0"/>
          </a:p>
          <a:p>
            <a:pPr lvl="1" indent="-285750"/>
            <a:r>
              <a:rPr lang="en-US" altLang="zh-CN" dirty="0"/>
              <a:t>Second level</a:t>
            </a:r>
            <a:endParaRPr lang="en-US" altLang="zh-CN" dirty="0"/>
          </a:p>
          <a:p>
            <a:pPr lvl="2" indent="-228600"/>
            <a:r>
              <a:rPr lang="en-US" altLang="zh-CN" dirty="0"/>
              <a:t>Third level</a:t>
            </a:r>
            <a:endParaRPr lang="en-US" altLang="zh-CN" dirty="0"/>
          </a:p>
          <a:p>
            <a:pPr lvl="3" indent="-228600"/>
            <a:r>
              <a:rPr lang="en-US" altLang="zh-CN" dirty="0"/>
              <a:t>Fourth level</a:t>
            </a:r>
            <a:endParaRPr lang="en-US" altLang="zh-CN" dirty="0"/>
          </a:p>
          <a:p>
            <a:pPr lvl="4" indent="-228600"/>
            <a:r>
              <a:rPr lang="en-US" altLang="zh-CN" dirty="0"/>
              <a:t>Fifth level</a:t>
            </a:r>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0">
                <a:solidFill>
                  <a:srgbClr val="898989"/>
                </a:solidFill>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0">
                <a:solidFill>
                  <a:srgbClr val="898989"/>
                </a:solidFill>
                <a:ea typeface="+mn-ea"/>
              </a:defRPr>
            </a:lvl1pPr>
          </a:lstStyle>
          <a:p>
            <a:pPr marL="0" marR="0" lvl="0" indent="0" algn="ctr"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
            <a:pPr lvl="0"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anose="02060603020205020403" pitchFamily="18" charset="0"/>
        </a:defRPr>
      </a:lvl2pPr>
      <a:lvl3pPr algn="ctr" rtl="0" eaLnBrk="0" fontAlgn="base" hangingPunct="0">
        <a:spcBef>
          <a:spcPct val="0"/>
        </a:spcBef>
        <a:spcAft>
          <a:spcPct val="0"/>
        </a:spcAft>
        <a:defRPr sz="4400">
          <a:solidFill>
            <a:schemeClr val="tx1"/>
          </a:solidFill>
          <a:latin typeface="Rockwell" panose="02060603020205020403" pitchFamily="18" charset="0"/>
        </a:defRPr>
      </a:lvl3pPr>
      <a:lvl4pPr algn="ctr" rtl="0" eaLnBrk="0" fontAlgn="base" hangingPunct="0">
        <a:spcBef>
          <a:spcPct val="0"/>
        </a:spcBef>
        <a:spcAft>
          <a:spcPct val="0"/>
        </a:spcAft>
        <a:defRPr sz="4400">
          <a:solidFill>
            <a:schemeClr val="tx1"/>
          </a:solidFill>
          <a:latin typeface="Rockwell" panose="02060603020205020403" pitchFamily="18" charset="0"/>
        </a:defRPr>
      </a:lvl4pPr>
      <a:lvl5pPr algn="ctr" rtl="0" eaLnBrk="0" fontAlgn="base" hangingPunct="0">
        <a:spcBef>
          <a:spcPct val="0"/>
        </a:spcBef>
        <a:spcAft>
          <a:spcPct val="0"/>
        </a:spcAft>
        <a:defRPr sz="4400">
          <a:solidFill>
            <a:schemeClr val="tx1"/>
          </a:solidFill>
          <a:latin typeface="Rockwell" panose="02060603020205020403" pitchFamily="18" charset="0"/>
        </a:defRPr>
      </a:lvl5pPr>
      <a:lvl6pPr marL="457200" algn="ctr" rtl="0" fontAlgn="base">
        <a:spcBef>
          <a:spcPct val="0"/>
        </a:spcBef>
        <a:spcAft>
          <a:spcPct val="0"/>
        </a:spcAft>
        <a:defRPr sz="4400">
          <a:solidFill>
            <a:schemeClr val="tx1"/>
          </a:solidFill>
          <a:latin typeface="Rockwell" panose="02060603020205020403" pitchFamily="18" charset="0"/>
        </a:defRPr>
      </a:lvl6pPr>
      <a:lvl7pPr marL="914400" algn="ctr" rtl="0" fontAlgn="base">
        <a:spcBef>
          <a:spcPct val="0"/>
        </a:spcBef>
        <a:spcAft>
          <a:spcPct val="0"/>
        </a:spcAft>
        <a:defRPr sz="4400">
          <a:solidFill>
            <a:schemeClr val="tx1"/>
          </a:solidFill>
          <a:latin typeface="Rockwell" panose="02060603020205020403" pitchFamily="18" charset="0"/>
        </a:defRPr>
      </a:lvl7pPr>
      <a:lvl8pPr marL="1371600" algn="ctr" rtl="0" fontAlgn="base">
        <a:spcBef>
          <a:spcPct val="0"/>
        </a:spcBef>
        <a:spcAft>
          <a:spcPct val="0"/>
        </a:spcAft>
        <a:defRPr sz="4400">
          <a:solidFill>
            <a:schemeClr val="tx1"/>
          </a:solidFill>
          <a:latin typeface="Rockwell" panose="02060603020205020403" pitchFamily="18" charset="0"/>
        </a:defRPr>
      </a:lvl8pPr>
      <a:lvl9pPr marL="1828800" algn="ctr" rtl="0" fontAlgn="base">
        <a:spcBef>
          <a:spcPct val="0"/>
        </a:spcBef>
        <a:spcAft>
          <a:spcPct val="0"/>
        </a:spcAft>
        <a:defRPr sz="4400">
          <a:solidFill>
            <a:schemeClr val="tx1"/>
          </a:solidFill>
          <a:latin typeface="Rockwell" panose="02060603020205020403"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Title Placeholder 1"/>
          <p:cNvSpPr>
            <a:spLocks noGrp="1"/>
          </p:cNvSpPr>
          <p:nvPr>
            <p:ph type="title"/>
          </p:nvPr>
        </p:nvSpPr>
        <p:spPr>
          <a:xfrm>
            <a:off x="457200" y="274638"/>
            <a:ext cx="82296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2051" name="Text Placeholder 2"/>
          <p:cNvSpPr>
            <a:spLocks noGrp="1"/>
          </p:cNvSpPr>
          <p:nvPr>
            <p:ph type="body"/>
          </p:nvPr>
        </p:nvSpPr>
        <p:spPr>
          <a:xfrm>
            <a:off x="457200" y="1600200"/>
            <a:ext cx="8229600" cy="4525963"/>
          </a:xfrm>
          <a:prstGeom prst="rect">
            <a:avLst/>
          </a:prstGeom>
          <a:noFill/>
          <a:ln w="9525">
            <a:noFill/>
          </a:ln>
        </p:spPr>
        <p:txBody>
          <a:bodyPr anchor="t"/>
          <a:p>
            <a:pPr lvl="0"/>
            <a:r>
              <a:rPr lang="en-US" altLang="zh-CN" dirty="0"/>
              <a:t>Click to edit Master text styles</a:t>
            </a:r>
            <a:endParaRPr lang="en-US" altLang="zh-CN" dirty="0"/>
          </a:p>
          <a:p>
            <a:pPr lvl="1" indent="-285750"/>
            <a:r>
              <a:rPr lang="en-US" altLang="zh-CN" dirty="0"/>
              <a:t>Second level</a:t>
            </a:r>
            <a:endParaRPr lang="en-US" altLang="zh-CN" dirty="0"/>
          </a:p>
          <a:p>
            <a:pPr lvl="2" indent="-228600"/>
            <a:r>
              <a:rPr lang="en-US" altLang="zh-CN" dirty="0"/>
              <a:t>Third level</a:t>
            </a:r>
            <a:endParaRPr lang="en-US" altLang="zh-CN" dirty="0"/>
          </a:p>
          <a:p>
            <a:pPr lvl="3" indent="-228600"/>
            <a:r>
              <a:rPr lang="en-US" altLang="zh-CN" dirty="0"/>
              <a:t>Fourth level</a:t>
            </a:r>
            <a:endParaRPr lang="en-US" altLang="zh-CN" dirty="0"/>
          </a:p>
          <a:p>
            <a:pPr lvl="4" indent="-228600"/>
            <a:r>
              <a:rPr lang="en-US" altLang="zh-CN" dirty="0"/>
              <a:t>Fifth level</a:t>
            </a:r>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0">
                <a:solidFill>
                  <a:srgbClr val="898989"/>
                </a:solidFill>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fld id="{85432D1F-7C00-4A53-9CD1-3C36A232B958}" type="datetimeFigureOut">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0">
                <a:solidFill>
                  <a:srgbClr val="898989"/>
                </a:solidFill>
                <a:ea typeface="+mn-ea"/>
              </a:defRPr>
            </a:lvl1pPr>
          </a:lstStyle>
          <a:p>
            <a:pPr marL="0" marR="0" lvl="0" indent="0" algn="ctr" defTabSz="914400" rtl="0" eaLnBrk="1" fontAlgn="base" latinLnBrk="0" hangingPunct="1">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
            <a:pPr lvl="0" algn="r" eaLnBrk="1" fontAlgn="base" hangingPunct="1"/>
            <a:fld id="{9A0DB2DC-4C9A-4742-B13C-FB6460FD3503}" type="slidenum">
              <a:rPr lang="en-US" altLang="zh-CN" sz="1200" b="0" strike="noStrike" noProof="1" dirty="0">
                <a:solidFill>
                  <a:srgbClr val="898989"/>
                </a:solidFill>
                <a:latin typeface="Calibri" panose="020F0502020204030204" pitchFamily="34" charset="0"/>
                <a:ea typeface="宋体" panose="02010600030101010101" pitchFamily="2" charset="-122"/>
                <a:cs typeface="+mn-ea"/>
              </a:rPr>
            </a:fld>
            <a:endParaRPr lang="en-US" altLang="zh-CN" sz="1200" b="0" strike="noStrike" noProof="1" dirty="0">
              <a:solidFill>
                <a:srgbClr val="898989"/>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anose="02060603020205020403" pitchFamily="18" charset="0"/>
        </a:defRPr>
      </a:lvl2pPr>
      <a:lvl3pPr algn="ctr" rtl="0" eaLnBrk="0" fontAlgn="base" hangingPunct="0">
        <a:spcBef>
          <a:spcPct val="0"/>
        </a:spcBef>
        <a:spcAft>
          <a:spcPct val="0"/>
        </a:spcAft>
        <a:defRPr sz="4400">
          <a:solidFill>
            <a:schemeClr val="tx1"/>
          </a:solidFill>
          <a:latin typeface="Rockwell" panose="02060603020205020403" pitchFamily="18" charset="0"/>
        </a:defRPr>
      </a:lvl3pPr>
      <a:lvl4pPr algn="ctr" rtl="0" eaLnBrk="0" fontAlgn="base" hangingPunct="0">
        <a:spcBef>
          <a:spcPct val="0"/>
        </a:spcBef>
        <a:spcAft>
          <a:spcPct val="0"/>
        </a:spcAft>
        <a:defRPr sz="4400">
          <a:solidFill>
            <a:schemeClr val="tx1"/>
          </a:solidFill>
          <a:latin typeface="Rockwell" panose="02060603020205020403" pitchFamily="18" charset="0"/>
        </a:defRPr>
      </a:lvl4pPr>
      <a:lvl5pPr algn="ctr" rtl="0" eaLnBrk="0" fontAlgn="base" hangingPunct="0">
        <a:spcBef>
          <a:spcPct val="0"/>
        </a:spcBef>
        <a:spcAft>
          <a:spcPct val="0"/>
        </a:spcAft>
        <a:defRPr sz="4400">
          <a:solidFill>
            <a:schemeClr val="tx1"/>
          </a:solidFill>
          <a:latin typeface="Rockwell" panose="02060603020205020403" pitchFamily="18" charset="0"/>
        </a:defRPr>
      </a:lvl5pPr>
      <a:lvl6pPr marL="457200" algn="ctr" rtl="0" fontAlgn="base">
        <a:spcBef>
          <a:spcPct val="0"/>
        </a:spcBef>
        <a:spcAft>
          <a:spcPct val="0"/>
        </a:spcAft>
        <a:defRPr sz="4400">
          <a:solidFill>
            <a:schemeClr val="tx1"/>
          </a:solidFill>
          <a:latin typeface="Rockwell" panose="02060603020205020403" pitchFamily="18" charset="0"/>
        </a:defRPr>
      </a:lvl6pPr>
      <a:lvl7pPr marL="914400" algn="ctr" rtl="0" fontAlgn="base">
        <a:spcBef>
          <a:spcPct val="0"/>
        </a:spcBef>
        <a:spcAft>
          <a:spcPct val="0"/>
        </a:spcAft>
        <a:defRPr sz="4400">
          <a:solidFill>
            <a:schemeClr val="tx1"/>
          </a:solidFill>
          <a:latin typeface="Rockwell" panose="02060603020205020403" pitchFamily="18" charset="0"/>
        </a:defRPr>
      </a:lvl7pPr>
      <a:lvl8pPr marL="1371600" algn="ctr" rtl="0" fontAlgn="base">
        <a:spcBef>
          <a:spcPct val="0"/>
        </a:spcBef>
        <a:spcAft>
          <a:spcPct val="0"/>
        </a:spcAft>
        <a:defRPr sz="4400">
          <a:solidFill>
            <a:schemeClr val="tx1"/>
          </a:solidFill>
          <a:latin typeface="Rockwell" panose="02060603020205020403" pitchFamily="18" charset="0"/>
        </a:defRPr>
      </a:lvl8pPr>
      <a:lvl9pPr marL="1828800" algn="ctr" rtl="0" fontAlgn="base">
        <a:spcBef>
          <a:spcPct val="0"/>
        </a:spcBef>
        <a:spcAft>
          <a:spcPct val="0"/>
        </a:spcAft>
        <a:defRPr sz="4400">
          <a:solidFill>
            <a:schemeClr val="tx1"/>
          </a:solidFill>
          <a:latin typeface="Rockwell" panose="02060603020205020403"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hyperlink" Target="mailto:zyou@jlu.edu.cn" TargetMode="External"/><Relationship Id="rId2" Type="http://schemas.openxmlformats.org/officeDocument/2006/relationships/hyperlink" Target="mailto:jlujava2014@163.com"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tags" Target="../tags/tag3.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5.xml"/><Relationship Id="rId2" Type="http://schemas.openxmlformats.org/officeDocument/2006/relationships/image" Target="../media/image19.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tags" Target="../tags/tag4.xml"/><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9" Type="http://schemas.openxmlformats.org/officeDocument/2006/relationships/image" Target="../media/image39.emf"/><Relationship Id="rId8" Type="http://schemas.openxmlformats.org/officeDocument/2006/relationships/oleObject" Target="../embeddings/oleObject5.bin"/><Relationship Id="rId7" Type="http://schemas.openxmlformats.org/officeDocument/2006/relationships/image" Target="../media/image38.emf"/><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37.emf"/><Relationship Id="rId3" Type="http://schemas.openxmlformats.org/officeDocument/2006/relationships/oleObject" Target="../embeddings/oleObject2.bin"/><Relationship Id="rId2" Type="http://schemas.openxmlformats.org/officeDocument/2006/relationships/image" Target="../media/image36.emf"/><Relationship Id="rId15" Type="http://schemas.openxmlformats.org/officeDocument/2006/relationships/vmlDrawing" Target="../drawings/vmlDrawing1.vml"/><Relationship Id="rId14" Type="http://schemas.openxmlformats.org/officeDocument/2006/relationships/slideLayout" Target="../slideLayouts/slideLayout12.xml"/><Relationship Id="rId13" Type="http://schemas.openxmlformats.org/officeDocument/2006/relationships/image" Target="../media/image41.emf"/><Relationship Id="rId12" Type="http://schemas.openxmlformats.org/officeDocument/2006/relationships/oleObject" Target="../embeddings/oleObject7.bin"/><Relationship Id="rId11" Type="http://schemas.openxmlformats.org/officeDocument/2006/relationships/image" Target="../media/image40.emf"/><Relationship Id="rId10" Type="http://schemas.openxmlformats.org/officeDocument/2006/relationships/oleObject" Target="../embeddings/oleObject6.bin"/><Relationship Id="rId1"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46.png"/><Relationship Id="rId7" Type="http://schemas.openxmlformats.org/officeDocument/2006/relationships/tags" Target="../tags/tag9.xml"/><Relationship Id="rId6" Type="http://schemas.openxmlformats.org/officeDocument/2006/relationships/image" Target="../media/image45.png"/><Relationship Id="rId5" Type="http://schemas.openxmlformats.org/officeDocument/2006/relationships/tags" Target="../tags/tag8.xml"/><Relationship Id="rId4" Type="http://schemas.openxmlformats.org/officeDocument/2006/relationships/image" Target="../media/image44.png"/><Relationship Id="rId3" Type="http://schemas.openxmlformats.org/officeDocument/2006/relationships/tags" Target="../tags/tag7.xml"/><Relationship Id="rId2" Type="http://schemas.openxmlformats.org/officeDocument/2006/relationships/image" Target="../media/image43.png"/><Relationship Id="rId10" Type="http://schemas.openxmlformats.org/officeDocument/2006/relationships/notesSlide" Target="../notesSlides/notesSlide4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1.png"/><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2.xml"/><Relationship Id="rId3" Type="http://schemas.openxmlformats.org/officeDocument/2006/relationships/image" Target="../media/image52.png"/><Relationship Id="rId2" Type="http://schemas.openxmlformats.org/officeDocument/2006/relationships/tags" Target="../tags/tag10.xml"/><Relationship Id="rId1" Type="http://schemas.openxmlformats.org/officeDocument/2006/relationships/hyperlink" Target="http://www.eclipse.org/downloads" TargetMode="Externa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59.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tags" Target="../tags/tag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Picture 3" descr="learning-cover2.png"/>
          <p:cNvPicPr>
            <a:picLocks noChangeAspect="1"/>
          </p:cNvPicPr>
          <p:nvPr/>
        </p:nvPicPr>
        <p:blipFill>
          <a:blip r:embed="rId1"/>
          <a:stretch>
            <a:fillRect/>
          </a:stretch>
        </p:blipFill>
        <p:spPr>
          <a:xfrm>
            <a:off x="0" y="0"/>
            <a:ext cx="9144000" cy="6858000"/>
          </a:xfrm>
          <a:prstGeom prst="rect">
            <a:avLst/>
          </a:prstGeom>
          <a:noFill/>
          <a:ln w="9525">
            <a:noFill/>
          </a:ln>
        </p:spPr>
      </p:pic>
      <p:sp>
        <p:nvSpPr>
          <p:cNvPr id="2" name="Title 1"/>
          <p:cNvSpPr>
            <a:spLocks noGrp="1"/>
          </p:cNvSpPr>
          <p:nvPr>
            <p:ph type="title"/>
          </p:nvPr>
        </p:nvSpPr>
        <p:spPr>
          <a:xfrm>
            <a:off x="609600" y="1143000"/>
            <a:ext cx="8001000" cy="19812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miter/>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8800" b="1" i="0" u="none" strike="noStrike" kern="120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rPr>
              <a:t>JAVA</a:t>
            </a:r>
            <a:r>
              <a:rPr kumimoji="0" lang="zh-CN" altLang="en-US" sz="8800" b="1" i="0" u="none" strike="noStrike" kern="120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rPr>
              <a:t>程序设计</a:t>
            </a:r>
            <a:endParaRPr kumimoji="0" lang="en-US" altLang="zh-CN" sz="8800" b="1" i="0" u="none" strike="noStrike" kern="120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endParaRPr>
          </a:p>
        </p:txBody>
      </p:sp>
      <p:sp>
        <p:nvSpPr>
          <p:cNvPr id="29699" name="AutoShape 9"/>
          <p:cNvSpPr/>
          <p:nvPr/>
        </p:nvSpPr>
        <p:spPr>
          <a:xfrm>
            <a:off x="8229600" y="5130800"/>
            <a:ext cx="381000" cy="741363"/>
          </a:xfrm>
          <a:prstGeom prst="star4">
            <a:avLst>
              <a:gd name="adj" fmla="val 12500"/>
            </a:avLst>
          </a:prstGeom>
          <a:gradFill rotWithShape="0">
            <a:gsLst>
              <a:gs pos="0">
                <a:srgbClr val="00CCFF"/>
              </a:gs>
              <a:gs pos="100000">
                <a:schemeClr val="accent2"/>
              </a:gs>
            </a:gsLst>
            <a:path path="shape">
              <a:fillToRect l="50000" t="50000" r="50000" b="50000"/>
            </a:path>
            <a:tileRect/>
          </a:gradFill>
          <a:ln w="9525">
            <a:noFill/>
          </a:ln>
        </p:spPr>
        <p:txBody>
          <a:bodyPr wrap="none" anchor="ctr"/>
          <a:p>
            <a:endParaRPr lang="zh-CN" altLang="en-US" sz="1800" b="0" dirty="0">
              <a:latin typeface="Calibri" panose="020F0502020204030204" pitchFamily="34" charset="0"/>
              <a:ea typeface="方正姚体" panose="02010601030101010101" pitchFamily="2" charset="-122"/>
            </a:endParaRPr>
          </a:p>
        </p:txBody>
      </p:sp>
      <p:sp>
        <p:nvSpPr>
          <p:cNvPr id="14" name="TextBox 13"/>
          <p:cNvSpPr txBox="1"/>
          <p:nvPr/>
        </p:nvSpPr>
        <p:spPr>
          <a:xfrm>
            <a:off x="3200400" y="3505200"/>
            <a:ext cx="5791200" cy="2306955"/>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a:spAutoFit/>
          </a:bodyPr>
          <a:lstStyle/>
          <a:p>
            <a:pPr marR="0" defTabSz="914400">
              <a:lnSpc>
                <a:spcPct val="180000"/>
              </a:lnSpc>
              <a:buClrTx/>
              <a:buSzTx/>
              <a:buFont typeface="Wingdings" panose="05000000000000000000" pitchFamily="2" charset="2"/>
              <a:buChar char="u"/>
              <a:defRPr/>
            </a:pPr>
            <a:r>
              <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rPr>
              <a:t>课         时：</a:t>
            </a:r>
            <a:r>
              <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rPr>
              <a:t>56</a:t>
            </a:r>
            <a:r>
              <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rPr>
              <a:t>学时</a:t>
            </a:r>
            <a:endPar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endParaRPr>
          </a:p>
          <a:p>
            <a:pPr marR="0" defTabSz="914400">
              <a:lnSpc>
                <a:spcPct val="180000"/>
              </a:lnSpc>
              <a:buClrTx/>
              <a:buSzTx/>
              <a:buFont typeface="Wingdings" panose="05000000000000000000" pitchFamily="2" charset="2"/>
              <a:buChar char="u"/>
              <a:defRPr/>
            </a:pPr>
            <a:r>
              <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rPr>
              <a:t>教学资源：</a:t>
            </a:r>
            <a:r>
              <a:rPr kumimoji="1" lang="en-US" altLang="zh-CN" sz="1800" b="0" kern="1200" cap="none" spc="0" normalizeH="0" baseline="0" noProof="0" dirty="0" smtClean="0">
                <a:latin typeface="Times New Roman" panose="02020603050405020304" pitchFamily="18" charset="0"/>
                <a:ea typeface="华文楷体" panose="02010600040101010101" pitchFamily="2" charset="-122"/>
                <a:cs typeface="+mn-cs"/>
                <a:hlinkClick r:id="rId2"/>
              </a:rPr>
              <a:t>jlujava2016@sohu.com</a:t>
            </a:r>
            <a:r>
              <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rPr>
              <a:t> </a:t>
            </a:r>
            <a:r>
              <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rPr>
              <a:t>密码：</a:t>
            </a:r>
            <a:r>
              <a:rPr kumimoji="1" lang="en-US" altLang="zh-CN" b="0" kern="1200" cap="none" spc="0" normalizeH="0" baseline="0" noProof="0" dirty="0" smtClean="0">
                <a:latin typeface="Times New Roman" panose="02020603050405020304" pitchFamily="18" charset="0"/>
                <a:ea typeface="华文楷体" panose="02010600040101010101" pitchFamily="2" charset="-122"/>
                <a:cs typeface="+mn-cs"/>
              </a:rPr>
              <a:t>javakecheng</a:t>
            </a:r>
            <a:endParaRPr kumimoji="1" lang="en-US" altLang="zh-CN" b="0" kern="1200" cap="none" spc="0" normalizeH="0" baseline="0" noProof="0" dirty="0" smtClean="0">
              <a:latin typeface="Times New Roman" panose="02020603050405020304" pitchFamily="18" charset="0"/>
              <a:ea typeface="华文楷体" panose="02010600040101010101" pitchFamily="2" charset="-122"/>
              <a:cs typeface="+mn-cs"/>
            </a:endParaRPr>
          </a:p>
          <a:p>
            <a:pPr marR="0" defTabSz="914400">
              <a:lnSpc>
                <a:spcPct val="180000"/>
              </a:lnSpc>
              <a:buClrTx/>
              <a:buSzTx/>
              <a:buFont typeface="Wingdings" panose="05000000000000000000" pitchFamily="2" charset="2"/>
              <a:buChar char="u"/>
              <a:defRPr/>
            </a:pPr>
            <a:r>
              <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rPr>
              <a:t>授课教师：周柚 </a:t>
            </a:r>
            <a:r>
              <a:rPr kumimoji="1" lang="zh-CN" altLang="en-US" sz="2000" b="0" noProof="0" dirty="0" smtClean="0">
                <a:latin typeface="Times New Roman" panose="02020603050405020304" pitchFamily="18" charset="0"/>
                <a:ea typeface="华文楷体" panose="02010600040101010101" pitchFamily="2" charset="-122"/>
                <a:cs typeface="+mn-cs"/>
                <a:sym typeface="+mn-ea"/>
              </a:rPr>
              <a:t> </a:t>
            </a:r>
            <a:endParaRPr kumimoji="1" lang="zh-CN" altLang="en-US" sz="2000" b="0" kern="1200" cap="none" spc="0" normalizeH="0" baseline="0" noProof="0" dirty="0" smtClean="0">
              <a:latin typeface="Times New Roman" panose="02020603050405020304" pitchFamily="18" charset="0"/>
              <a:ea typeface="华文楷体" panose="02010600040101010101" pitchFamily="2" charset="-122"/>
              <a:cs typeface="+mn-cs"/>
            </a:endParaRPr>
          </a:p>
          <a:p>
            <a:pPr marR="0" defTabSz="914400">
              <a:lnSpc>
                <a:spcPct val="180000"/>
              </a:lnSpc>
              <a:buClrTx/>
              <a:buSzTx/>
              <a:buFont typeface="Wingdings" panose="05000000000000000000" pitchFamily="2" charset="2"/>
              <a:buChar char="u"/>
              <a:defRPr/>
            </a:pPr>
            <a:r>
              <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rPr>
              <a:t>13644311431     </a:t>
            </a:r>
            <a:r>
              <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hlinkClick r:id="rId3"/>
              </a:rPr>
              <a:t>zyou@jlu.edu.cn</a:t>
            </a:r>
            <a:r>
              <a:rPr kumimoji="1" lang="en-US" altLang="zh-CN" sz="2000" b="0" kern="1200" cap="none" spc="0" normalizeH="0" baseline="0" noProof="0" dirty="0" smtClean="0">
                <a:latin typeface="Times New Roman" panose="02020603050405020304" pitchFamily="18" charset="0"/>
                <a:ea typeface="华文楷体" panose="02010600040101010101" pitchFamily="2" charset="-122"/>
                <a:cs typeface="+mn-cs"/>
              </a:rPr>
              <a:t> </a:t>
            </a:r>
            <a:endParaRPr kumimoji="0" lang="zh-CN" altLang="en-US" sz="2000" b="0" kern="1200" cap="none" spc="0" normalizeH="0" baseline="0" noProof="0" dirty="0" smtClean="0">
              <a:latin typeface="Times New Roman" panose="02020603050405020304" pitchFamily="18" charset="0"/>
              <a:ea typeface="华文楷体" panose="020106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301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4301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3" name="图片 2"/>
          <p:cNvPicPr>
            <a:picLocks noChangeAspect="1"/>
          </p:cNvPicPr>
          <p:nvPr>
            <p:custDataLst>
              <p:tags r:id="rId2"/>
            </p:custDataLst>
          </p:nvPr>
        </p:nvPicPr>
        <p:blipFill>
          <a:blip r:embed="rId3"/>
          <a:stretch>
            <a:fillRect/>
          </a:stretch>
        </p:blipFill>
        <p:spPr>
          <a:xfrm>
            <a:off x="1447800" y="914400"/>
            <a:ext cx="7176770" cy="591693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5058"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dirty="0">
                <a:solidFill>
                  <a:srgbClr val="898989"/>
                </a:solidFill>
                <a:latin typeface="Calibri" panose="020F0502020204030204" pitchFamily="34" charset="0"/>
                <a:ea typeface="宋体" panose="02010600030101010101" pitchFamily="2" charset="-122"/>
              </a:rPr>
            </a:fld>
            <a:endParaRPr lang="en-US" altLang="zh-CN" sz="1200" b="0" dirty="0">
              <a:solidFill>
                <a:srgbClr val="898989"/>
              </a:solidFill>
              <a:latin typeface="Calibri" panose="020F0502020204030204" pitchFamily="34" charset="0"/>
              <a:ea typeface="宋体" panose="02010600030101010101" pitchFamily="2" charset="-122"/>
            </a:endParaRPr>
          </a:p>
        </p:txBody>
      </p:sp>
      <p:pic>
        <p:nvPicPr>
          <p:cNvPr id="4505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45060" name="图片 2"/>
          <p:cNvPicPr>
            <a:picLocks noChangeAspect="1"/>
          </p:cNvPicPr>
          <p:nvPr/>
        </p:nvPicPr>
        <p:blipFill>
          <a:blip r:embed="rId2"/>
          <a:stretch>
            <a:fillRect/>
          </a:stretch>
        </p:blipFill>
        <p:spPr>
          <a:xfrm>
            <a:off x="990600" y="990600"/>
            <a:ext cx="8085138" cy="5534025"/>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7106"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dirty="0">
                <a:solidFill>
                  <a:srgbClr val="898989"/>
                </a:solidFill>
                <a:latin typeface="Calibri" panose="020F0502020204030204" pitchFamily="34" charset="0"/>
                <a:ea typeface="宋体" panose="02010600030101010101" pitchFamily="2" charset="-122"/>
              </a:rPr>
            </a:fld>
            <a:endParaRPr lang="en-US" altLang="zh-CN" sz="1200" b="0" dirty="0">
              <a:solidFill>
                <a:srgbClr val="898989"/>
              </a:solidFill>
              <a:latin typeface="Calibri" panose="020F0502020204030204" pitchFamily="34" charset="0"/>
              <a:ea typeface="宋体" panose="02010600030101010101" pitchFamily="2" charset="-122"/>
            </a:endParaRPr>
          </a:p>
        </p:txBody>
      </p:sp>
      <p:pic>
        <p:nvPicPr>
          <p:cNvPr id="4710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47108" name="图片 2"/>
          <p:cNvPicPr>
            <a:picLocks noChangeAspect="1"/>
          </p:cNvPicPr>
          <p:nvPr/>
        </p:nvPicPr>
        <p:blipFill>
          <a:blip r:embed="rId2"/>
          <a:stretch>
            <a:fillRect/>
          </a:stretch>
        </p:blipFill>
        <p:spPr>
          <a:xfrm>
            <a:off x="914400" y="955675"/>
            <a:ext cx="8229600" cy="2690813"/>
          </a:xfrm>
          <a:prstGeom prst="rect">
            <a:avLst/>
          </a:prstGeom>
          <a:noFill/>
          <a:ln w="9525">
            <a:noFill/>
          </a:ln>
        </p:spPr>
      </p:pic>
      <p:pic>
        <p:nvPicPr>
          <p:cNvPr id="2" name="图片 1"/>
          <p:cNvPicPr>
            <a:picLocks noChangeAspect="1"/>
          </p:cNvPicPr>
          <p:nvPr/>
        </p:nvPicPr>
        <p:blipFill>
          <a:blip r:embed="rId3"/>
          <a:stretch>
            <a:fillRect/>
          </a:stretch>
        </p:blipFill>
        <p:spPr>
          <a:xfrm>
            <a:off x="914400" y="3830638"/>
            <a:ext cx="8229600" cy="29702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9154"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4915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49156" name="文本框 1"/>
          <p:cNvSpPr txBox="1"/>
          <p:nvPr/>
        </p:nvSpPr>
        <p:spPr>
          <a:xfrm>
            <a:off x="1219200" y="1447800"/>
            <a:ext cx="6532563" cy="4054475"/>
          </a:xfrm>
          <a:prstGeom prst="rect">
            <a:avLst/>
          </a:prstGeom>
          <a:noFill/>
          <a:ln w="9525">
            <a:noFill/>
          </a:ln>
        </p:spPr>
        <p:txBody>
          <a:bodyPr anchor="t">
            <a:spAutoFit/>
          </a:bodyPr>
          <a:p>
            <a:r>
              <a:rPr lang="en-US" altLang="zh-CN">
                <a:latin typeface="Calibri" panose="020F0502020204030204" pitchFamily="34" charset="0"/>
              </a:rPr>
              <a:t>         </a:t>
            </a:r>
            <a:r>
              <a:rPr lang="zh-CN" altLang="en-US" sz="2000">
                <a:latin typeface="Times New Roman" panose="02020603050405020304" pitchFamily="18" charset="0"/>
                <a:ea typeface="楷体" panose="02010609060101010101" pitchFamily="49" charset="-122"/>
              </a:rPr>
              <a:t>权威统计机构统计——在所有软件开发类人才的需求中，对 Java工程师的需求达到全部需求量的</a:t>
            </a:r>
            <a:r>
              <a:rPr lang="zh-CN" altLang="en-US" sz="2000">
                <a:solidFill>
                  <a:schemeClr val="hlink"/>
                </a:solidFill>
                <a:latin typeface="Times New Roman" panose="02020603050405020304" pitchFamily="18" charset="0"/>
                <a:ea typeface="楷体" panose="02010609060101010101" pitchFamily="49" charset="-122"/>
              </a:rPr>
              <a:t>60%~70%</a:t>
            </a:r>
            <a:r>
              <a:rPr lang="zh-CN" altLang="en-US" sz="2000">
                <a:latin typeface="Times New Roman" panose="02020603050405020304" pitchFamily="18" charset="0"/>
                <a:ea typeface="楷体" panose="02010609060101010101" pitchFamily="49" charset="-122"/>
              </a:rPr>
              <a:t>。Java工程师的薪水相对较高，通常来说，具有</a:t>
            </a:r>
            <a:r>
              <a:rPr lang="zh-CN" altLang="en-US" sz="2000">
                <a:solidFill>
                  <a:schemeClr val="hlink"/>
                </a:solidFill>
                <a:latin typeface="Times New Roman" panose="02020603050405020304" pitchFamily="18" charset="0"/>
                <a:ea typeface="楷体" panose="02010609060101010101" pitchFamily="49" charset="-122"/>
              </a:rPr>
              <a:t>3~5年</a:t>
            </a:r>
            <a:r>
              <a:rPr lang="zh-CN" altLang="en-US" sz="2000">
                <a:latin typeface="Times New Roman" panose="02020603050405020304" pitchFamily="18" charset="0"/>
                <a:ea typeface="楷体" panose="02010609060101010101" pitchFamily="49" charset="-122"/>
              </a:rPr>
              <a:t>开发经验的工程师，拥有年薪 </a:t>
            </a:r>
            <a:r>
              <a:rPr lang="zh-CN" altLang="en-US" sz="2000">
                <a:solidFill>
                  <a:schemeClr val="hlink"/>
                </a:solidFill>
                <a:latin typeface="Times New Roman" panose="02020603050405020304" pitchFamily="18" charset="0"/>
                <a:ea typeface="楷体" panose="02010609060101010101" pitchFamily="49" charset="-122"/>
              </a:rPr>
              <a:t>10万元</a:t>
            </a:r>
            <a:r>
              <a:rPr lang="zh-CN" altLang="en-US" sz="2000">
                <a:latin typeface="Times New Roman" panose="02020603050405020304" pitchFamily="18" charset="0"/>
                <a:ea typeface="楷体" panose="02010609060101010101" pitchFamily="49" charset="-122"/>
              </a:rPr>
              <a:t>是很正常的一个薪酬</a:t>
            </a:r>
            <a:r>
              <a:rPr lang="zh-CN" altLang="en-US" sz="2000" dirty="0">
                <a:latin typeface="Times New Roman" panose="02020603050405020304" pitchFamily="18" charset="0"/>
                <a:ea typeface="楷体" panose="02010609060101010101" pitchFamily="49" charset="-122"/>
              </a:rPr>
              <a:t>水平。</a:t>
            </a:r>
            <a:endParaRPr lang="zh-CN" altLang="en-US" sz="2000">
              <a:latin typeface="Times New Roman" panose="02020603050405020304" pitchFamily="18" charset="0"/>
              <a:ea typeface="楷体" panose="02010609060101010101" pitchFamily="49" charset="-122"/>
            </a:endParaRPr>
          </a:p>
          <a:p>
            <a:r>
              <a:rPr lang="zh-CN" altLang="en-US" sz="2000">
                <a:latin typeface="Times New Roman" panose="02020603050405020304" pitchFamily="18" charset="0"/>
                <a:ea typeface="楷体" panose="02010609060101010101" pitchFamily="49" charset="-122"/>
              </a:rPr>
              <a:t>　　全球有</a:t>
            </a:r>
            <a:r>
              <a:rPr lang="zh-CN" altLang="en-US" sz="2000">
                <a:solidFill>
                  <a:schemeClr val="hlink"/>
                </a:solidFill>
                <a:latin typeface="Times New Roman" panose="02020603050405020304" pitchFamily="18" charset="0"/>
                <a:ea typeface="楷体" panose="02010609060101010101" pitchFamily="49" charset="-122"/>
              </a:rPr>
              <a:t>25亿Java器件</a:t>
            </a:r>
            <a:r>
              <a:rPr lang="zh-CN" altLang="en-US" sz="2000">
                <a:latin typeface="Times New Roman" panose="02020603050405020304" pitchFamily="18" charset="0"/>
                <a:ea typeface="楷体" panose="02010609060101010101" pitchFamily="49" charset="-122"/>
              </a:rPr>
              <a:t>运行着Java，</a:t>
            </a:r>
            <a:r>
              <a:rPr lang="zh-CN" altLang="en-US" sz="2000">
                <a:solidFill>
                  <a:schemeClr val="hlink"/>
                </a:solidFill>
                <a:latin typeface="Times New Roman" panose="02020603050405020304" pitchFamily="18" charset="0"/>
                <a:ea typeface="楷体" panose="02010609060101010101" pitchFamily="49" charset="-122"/>
              </a:rPr>
              <a:t>450多万Java开发者</a:t>
            </a:r>
            <a:r>
              <a:rPr lang="zh-CN" altLang="en-US" sz="2000">
                <a:latin typeface="Times New Roman" panose="02020603050405020304" pitchFamily="18" charset="0"/>
                <a:ea typeface="楷体" panose="02010609060101010101" pitchFamily="49" charset="-122"/>
              </a:rPr>
              <a:t>活跃在地球的每个角落，数以千万计的Web用户每次上网都亲历Java的威力。今天，Java运行在</a:t>
            </a:r>
            <a:r>
              <a:rPr lang="zh-CN" altLang="en-US" sz="2000">
                <a:solidFill>
                  <a:schemeClr val="hlink"/>
                </a:solidFill>
                <a:latin typeface="Times New Roman" panose="02020603050405020304" pitchFamily="18" charset="0"/>
                <a:ea typeface="楷体" panose="02010609060101010101" pitchFamily="49" charset="-122"/>
              </a:rPr>
              <a:t>7.08亿手机</a:t>
            </a:r>
            <a:r>
              <a:rPr lang="zh-CN" altLang="en-US" sz="2000">
                <a:latin typeface="Times New Roman" panose="02020603050405020304" pitchFamily="18" charset="0"/>
                <a:ea typeface="楷体" panose="02010609060101010101" pitchFamily="49" charset="-122"/>
              </a:rPr>
              <a:t>、10亿智能卡和7亿PC机上，并为28款可兼容的应用服务器提供了功能强大的平台。这么多应用，彻底改变了用户的生。越来越多的企业，因为使用了Java而提高了生产效率。在中国，越来越多的用户，因为Java而降低了成本，享受了生活。</a:t>
            </a:r>
            <a:endParaRPr lang="zh-CN" altLang="en-US" sz="2000">
              <a:latin typeface="Times New Roman" panose="02020603050405020304" pitchFamily="18" charset="0"/>
              <a:ea typeface="楷体" panose="02010609060101010101"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51202"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dirty="0">
                <a:solidFill>
                  <a:srgbClr val="898989"/>
                </a:solidFill>
                <a:latin typeface="Calibri" panose="020F0502020204030204" pitchFamily="34" charset="0"/>
                <a:ea typeface="宋体" panose="02010600030101010101" pitchFamily="2" charset="-122"/>
              </a:rPr>
            </a:fld>
            <a:endParaRPr lang="en-US" altLang="zh-CN" sz="1200" b="0" dirty="0">
              <a:solidFill>
                <a:srgbClr val="898989"/>
              </a:solidFill>
              <a:latin typeface="Calibri" panose="020F0502020204030204" pitchFamily="34" charset="0"/>
              <a:ea typeface="宋体" panose="02010600030101010101" pitchFamily="2" charset="-122"/>
            </a:endParaRPr>
          </a:p>
        </p:txBody>
      </p:sp>
      <p:pic>
        <p:nvPicPr>
          <p:cNvPr id="5120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51204" name="图片 1"/>
          <p:cNvPicPr>
            <a:picLocks noChangeAspect="1"/>
          </p:cNvPicPr>
          <p:nvPr/>
        </p:nvPicPr>
        <p:blipFill>
          <a:blip r:embed="rId2"/>
          <a:stretch>
            <a:fillRect/>
          </a:stretch>
        </p:blipFill>
        <p:spPr>
          <a:xfrm>
            <a:off x="1981200" y="1676400"/>
            <a:ext cx="5381625" cy="4467225"/>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ctrTitle"/>
          </p:nvPr>
        </p:nvSpPr>
        <p:spPr/>
        <p:txBody>
          <a:bodyPr anchor="ctr"/>
          <a:p>
            <a:pPr>
              <a:buClrTx/>
              <a:buSzTx/>
              <a:buFontTx/>
            </a:pPr>
            <a:endParaRPr lang="zh-CN" altLang="en-US">
              <a:ea typeface="方正姚体" panose="02010601030101010101" pitchFamily="2" charset="-122"/>
            </a:endParaRPr>
          </a:p>
        </p:txBody>
      </p:sp>
      <p:pic>
        <p:nvPicPr>
          <p:cNvPr id="4" name="图片 3"/>
          <p:cNvPicPr>
            <a:picLocks noChangeAspect="1"/>
          </p:cNvPicPr>
          <p:nvPr/>
        </p:nvPicPr>
        <p:blipFill>
          <a:blip r:embed="rId1"/>
          <a:stretch>
            <a:fillRect/>
          </a:stretch>
        </p:blipFill>
        <p:spPr>
          <a:xfrm>
            <a:off x="1143000" y="990600"/>
            <a:ext cx="7543800" cy="2638425"/>
          </a:xfrm>
          <a:prstGeom prst="rect">
            <a:avLst/>
          </a:prstGeom>
        </p:spPr>
      </p:pic>
      <p:pic>
        <p:nvPicPr>
          <p:cNvPr id="6" name="图片 5"/>
          <p:cNvPicPr>
            <a:picLocks noChangeAspect="1"/>
          </p:cNvPicPr>
          <p:nvPr/>
        </p:nvPicPr>
        <p:blipFill>
          <a:blip r:embed="rId2"/>
          <a:stretch>
            <a:fillRect/>
          </a:stretch>
        </p:blipFill>
        <p:spPr>
          <a:xfrm>
            <a:off x="1143000" y="4191000"/>
            <a:ext cx="7543800" cy="1238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ctrTitle"/>
          </p:nvPr>
        </p:nvSpPr>
        <p:spPr/>
        <p:txBody>
          <a:bodyPr anchor="ctr"/>
          <a:p>
            <a:pPr>
              <a:buClrTx/>
              <a:buSzTx/>
              <a:buFontTx/>
            </a:pPr>
            <a:endParaRPr lang="zh-CN" altLang="en-US">
              <a:ea typeface="方正姚体" panose="02010601030101010101" pitchFamily="2" charset="-122"/>
            </a:endParaRPr>
          </a:p>
        </p:txBody>
      </p:sp>
      <p:pic>
        <p:nvPicPr>
          <p:cNvPr id="3" name="图片 2"/>
          <p:cNvPicPr>
            <a:picLocks noChangeAspect="1"/>
          </p:cNvPicPr>
          <p:nvPr/>
        </p:nvPicPr>
        <p:blipFill>
          <a:blip r:embed="rId1"/>
          <a:stretch>
            <a:fillRect/>
          </a:stretch>
        </p:blipFill>
        <p:spPr>
          <a:xfrm>
            <a:off x="971550" y="3886200"/>
            <a:ext cx="7200900" cy="2867025"/>
          </a:xfrm>
          <a:prstGeom prst="rect">
            <a:avLst/>
          </a:prstGeom>
        </p:spPr>
      </p:pic>
      <p:pic>
        <p:nvPicPr>
          <p:cNvPr id="4" name="图片 3"/>
          <p:cNvPicPr>
            <a:picLocks noChangeAspect="1"/>
          </p:cNvPicPr>
          <p:nvPr/>
        </p:nvPicPr>
        <p:blipFill>
          <a:blip r:embed="rId2"/>
          <a:stretch>
            <a:fillRect/>
          </a:stretch>
        </p:blipFill>
        <p:spPr>
          <a:xfrm>
            <a:off x="2123440" y="76200"/>
            <a:ext cx="5845810" cy="3733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56322"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dirty="0">
                <a:solidFill>
                  <a:srgbClr val="898989"/>
                </a:solidFill>
                <a:latin typeface="Calibri" panose="020F0502020204030204" pitchFamily="34" charset="0"/>
                <a:ea typeface="宋体" panose="02010600030101010101" pitchFamily="2" charset="-122"/>
              </a:rPr>
            </a:fld>
            <a:endParaRPr lang="en-US" altLang="zh-CN" sz="1200" b="0" dirty="0">
              <a:solidFill>
                <a:srgbClr val="898989"/>
              </a:solidFill>
              <a:latin typeface="Calibri" panose="020F0502020204030204" pitchFamily="34" charset="0"/>
              <a:ea typeface="宋体" panose="02010600030101010101" pitchFamily="2" charset="-122"/>
            </a:endParaRPr>
          </a:p>
        </p:txBody>
      </p:sp>
      <p:pic>
        <p:nvPicPr>
          <p:cNvPr id="5632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56324" name="图片 1"/>
          <p:cNvPicPr>
            <a:picLocks noChangeAspect="1"/>
          </p:cNvPicPr>
          <p:nvPr/>
        </p:nvPicPr>
        <p:blipFill>
          <a:blip r:embed="rId2"/>
          <a:stretch>
            <a:fillRect/>
          </a:stretch>
        </p:blipFill>
        <p:spPr>
          <a:xfrm>
            <a:off x="1981200" y="1676400"/>
            <a:ext cx="5381625" cy="4467225"/>
          </a:xfrm>
          <a:prstGeom prst="rect">
            <a:avLst/>
          </a:prstGeom>
          <a:noFill/>
          <a:ln w="9525">
            <a:noFill/>
          </a:ln>
        </p:spPr>
      </p:pic>
      <p:sp>
        <p:nvSpPr>
          <p:cNvPr id="2" name="文本框 1"/>
          <p:cNvSpPr txBox="1"/>
          <p:nvPr/>
        </p:nvSpPr>
        <p:spPr>
          <a:xfrm>
            <a:off x="913765" y="6019800"/>
            <a:ext cx="8143240" cy="829945"/>
          </a:xfrm>
          <a:prstGeom prst="rect">
            <a:avLst/>
          </a:prstGeom>
          <a:noFill/>
        </p:spPr>
        <p:txBody>
          <a:bodyPr wrap="square" rtlCol="0" anchor="t">
            <a:spAutoFit/>
          </a:bodyPr>
          <a:p>
            <a:r>
              <a:rPr lang="zh-CN" altLang="en-US" sz="2400">
                <a:solidFill>
                  <a:srgbClr val="1B2A95"/>
                </a:solidFill>
                <a:latin typeface="楷体" panose="02010609060101010101" pitchFamily="49" charset="-122"/>
                <a:ea typeface="楷体" panose="02010609060101010101" pitchFamily="49" charset="-122"/>
                <a:cs typeface="楷体" panose="02010609060101010101" pitchFamily="49" charset="-122"/>
                <a:sym typeface="+mn-ea"/>
              </a:rPr>
              <a:t>Java诞生至今已经不仅仅是一门语言，背后所涵盖的是一个庞大的技术体系。</a:t>
            </a:r>
            <a:endParaRPr lang="zh-CN" altLang="en-US" sz="2400">
              <a:solidFill>
                <a:srgbClr val="1B2A95"/>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5"/>
          <p:cNvSpPr>
            <a:spLocks noGrp="1"/>
          </p:cNvSpPr>
          <p:nvPr>
            <p:ph type="ctrTitle"/>
          </p:nvPr>
        </p:nvSpPr>
        <p:spPr/>
        <p:txBody>
          <a:bodyPr wrap="square" lIns="91440" tIns="45720" rIns="91440" bIns="45720" anchor="ctr"/>
          <a:p>
            <a:pPr>
              <a:buClrTx/>
              <a:buSzTx/>
              <a:buFontTx/>
            </a:pPr>
            <a:r>
              <a:rPr lang="zh-CN" altLang="en-US" dirty="0">
                <a:latin typeface="Times New Roman" panose="02020603050405020304" pitchFamily="18" charset="0"/>
                <a:ea typeface="华文楷体" panose="02010600040101010101" pitchFamily="2" charset="-122"/>
              </a:rPr>
              <a:t>怎样学好</a:t>
            </a:r>
            <a:r>
              <a:rPr lang="en-US" altLang="zh-CN">
                <a:latin typeface="Times New Roman" panose="02020603050405020304" pitchFamily="18" charset="0"/>
                <a:ea typeface="华文楷体" panose="02010600040101010101" pitchFamily="2" charset="-122"/>
              </a:rPr>
              <a:t>Java?</a:t>
            </a:r>
            <a:endParaRPr lang="en-US" altLang="zh-CN">
              <a:latin typeface="Times New Roman" panose="02020603050405020304" pitchFamily="18" charset="0"/>
              <a:ea typeface="华文楷体" panose="02010600040101010101" pitchFamily="2" charset="-122"/>
            </a:endParaRPr>
          </a:p>
        </p:txBody>
      </p:sp>
      <p:sp>
        <p:nvSpPr>
          <p:cNvPr id="58370"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45414" name="Text Box 6"/>
          <p:cNvSpPr txBox="1">
            <a:spLocks noChangeArrowheads="1"/>
          </p:cNvSpPr>
          <p:nvPr/>
        </p:nvSpPr>
        <p:spPr bwMode="auto">
          <a:xfrm>
            <a:off x="1447800" y="1143000"/>
            <a:ext cx="7200900" cy="5008563"/>
          </a:xfrm>
          <a:prstGeom prst="rect">
            <a:avLst/>
          </a:prstGeom>
          <a:noFill/>
          <a:ln w="9525">
            <a:noFill/>
            <a:miter lim="800000"/>
          </a:ln>
          <a:effectLst/>
        </p:spPr>
        <p:txBody>
          <a:bodyPr>
            <a:spAutoFit/>
          </a:bodyPr>
          <a:p>
            <a:pPr>
              <a:spcBef>
                <a:spcPct val="50000"/>
              </a:spcBef>
            </a:pPr>
            <a:r>
              <a:rPr lang="en-US" altLang="zh-CN" sz="2800" b="0" noProof="1">
                <a:solidFill>
                  <a:srgbClr val="1B2A95"/>
                </a:solidFill>
                <a:latin typeface="Times New Roman" panose="02020603050405020304" pitchFamily="18"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明确学习目标和大的方向。</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◆初学者不必看太多的书，先系统学基础。</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◆与已掌握的语言对比不同之处和特点。</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Calibri" panose="020F0502020204030204" pitchFamily="34"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学习一些设计模式，把握项目整体结构。</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◆不要死记语法。</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Calibri" panose="020F0502020204030204" pitchFamily="34"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不要急躁，遇到问题，先自己尝试解决。</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Calibri" panose="020F0502020204030204" pitchFamily="34"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多实践、多思考、多请教。</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800" noProof="1" dirty="0">
                <a:solidFill>
                  <a:srgbClr val="1B2A95"/>
                </a:solidFill>
                <a:effectLst>
                  <a:outerShdw blurRad="38100" dist="38100" dir="2700000">
                    <a:srgbClr val="C0C0C0"/>
                  </a:outerShdw>
                </a:effectLst>
                <a:latin typeface="Calibri" panose="020F0502020204030204" pitchFamily="34"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多查阅资料，多阅读别人的源代码。</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5"/>
          <p:cNvSpPr>
            <a:spLocks noGrp="1"/>
          </p:cNvSpPr>
          <p:nvPr>
            <p:ph type="ctrTitle"/>
          </p:nvPr>
        </p:nvSpPr>
        <p:spPr/>
        <p:txBody>
          <a:bodyPr wrap="square" lIns="91440" tIns="45720" rIns="91440" bIns="45720" anchor="ctr"/>
          <a:p>
            <a:pPr>
              <a:buClrTx/>
              <a:buSzTx/>
              <a:buFontTx/>
            </a:pPr>
            <a:r>
              <a:rPr lang="en-US" altLang="zh-CN">
                <a:latin typeface="Times New Roman" panose="02020603050405020304" pitchFamily="18" charset="0"/>
                <a:ea typeface="楷体" panose="02010609060101010101" pitchFamily="49" charset="-122"/>
              </a:rPr>
              <a:t>《Java</a:t>
            </a:r>
            <a:r>
              <a:rPr lang="zh-CN" altLang="en-US" dirty="0">
                <a:latin typeface="Times New Roman" panose="02020603050405020304" pitchFamily="18" charset="0"/>
                <a:ea typeface="楷体" panose="02010609060101010101" pitchFamily="49" charset="-122"/>
              </a:rPr>
              <a:t>程序设计</a:t>
            </a:r>
            <a:r>
              <a:rPr lang="en-US" altLang="zh-CN">
                <a:latin typeface="Times New Roman" panose="02020603050405020304" pitchFamily="18" charset="0"/>
                <a:ea typeface="楷体" panose="02010609060101010101" pitchFamily="49" charset="-122"/>
              </a:rPr>
              <a:t>》</a:t>
            </a:r>
            <a:endParaRPr lang="en-US" altLang="zh-CN">
              <a:latin typeface="Times New Roman" panose="02020603050405020304" pitchFamily="18" charset="0"/>
              <a:ea typeface="楷体" panose="02010609060101010101" pitchFamily="49" charset="-122"/>
            </a:endParaRPr>
          </a:p>
        </p:txBody>
      </p:sp>
      <p:sp>
        <p:nvSpPr>
          <p:cNvPr id="60418" name="灯片编号占位符 3"/>
          <p:cNvSpPr>
            <a:spLocks noGrp="1"/>
          </p:cNvSpPr>
          <p:nvPr/>
        </p:nvSpPr>
        <p:spPr>
          <a:xfrm>
            <a:off x="7010400" y="6356350"/>
            <a:ext cx="2133600" cy="365125"/>
          </a:xfrm>
          <a:prstGeom prst="rect">
            <a:avLst/>
          </a:prstGeom>
          <a:noFill/>
          <a:ln w="9525">
            <a:noFill/>
          </a:ln>
        </p:spPr>
        <p:txBody>
          <a:bodyPr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60419" name="Freeform 2"/>
          <p:cNvSpPr/>
          <p:nvPr/>
        </p:nvSpPr>
        <p:spPr>
          <a:xfrm>
            <a:off x="1447800" y="914400"/>
            <a:ext cx="7391400" cy="5410200"/>
          </a:xfrm>
          <a:custGeom>
            <a:avLst/>
            <a:gdLst/>
            <a:ahLst/>
            <a:cxnLst>
              <a:cxn ang="0">
                <a:pos x="0" y="2147483647"/>
              </a:cxn>
              <a:cxn ang="0">
                <a:pos x="2147483647" y="0"/>
              </a:cxn>
              <a:cxn ang="0">
                <a:pos x="2147483647" y="0"/>
              </a:cxn>
              <a:cxn ang="0">
                <a:pos x="2147483647" y="2147483647"/>
              </a:cxn>
              <a:cxn ang="0">
                <a:pos x="2147483647" y="2147483647"/>
              </a:cxn>
              <a:cxn ang="0">
                <a:pos x="0" y="2147483647"/>
              </a:cxn>
            </a:cxnLst>
            <a:pathLst>
              <a:path w="4224" h="3264">
                <a:moveTo>
                  <a:pt x="0" y="672"/>
                </a:moveTo>
                <a:lnTo>
                  <a:pt x="912" y="0"/>
                </a:lnTo>
                <a:lnTo>
                  <a:pt x="4224" y="0"/>
                </a:lnTo>
                <a:lnTo>
                  <a:pt x="4224" y="3264"/>
                </a:lnTo>
                <a:lnTo>
                  <a:pt x="864" y="3264"/>
                </a:lnTo>
                <a:lnTo>
                  <a:pt x="0" y="672"/>
                </a:lnTo>
                <a:close/>
              </a:path>
            </a:pathLst>
          </a:custGeom>
          <a:noFill/>
          <a:ln w="9525">
            <a:noFill/>
          </a:ln>
        </p:spPr>
        <p:txBody>
          <a:bodyPr/>
          <a:p>
            <a:endParaRPr lang="zh-CN" altLang="en-US"/>
          </a:p>
        </p:txBody>
      </p:sp>
      <p:sp>
        <p:nvSpPr>
          <p:cNvPr id="11" name="Text Box 6"/>
          <p:cNvSpPr txBox="1">
            <a:spLocks noChangeArrowheads="1"/>
          </p:cNvSpPr>
          <p:nvPr/>
        </p:nvSpPr>
        <p:spPr bwMode="auto">
          <a:xfrm>
            <a:off x="4195763" y="1028700"/>
            <a:ext cx="4643438" cy="5386388"/>
          </a:xfrm>
          <a:prstGeom prst="rect">
            <a:avLst/>
          </a:prstGeom>
          <a:noFill/>
          <a:ln w="9525">
            <a:noFill/>
            <a:miter lim="800000"/>
          </a:ln>
          <a:effectLst/>
        </p:spPr>
        <p:txBody>
          <a:bodyPr>
            <a:spAutoFit/>
          </a:bodyPr>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1</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chemeClr val="hlink"/>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chemeClr val="hlink"/>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语言基础（</a:t>
            </a:r>
            <a:r>
              <a:rPr lang="en-US" altLang="zh-CN" sz="2400" noProof="1">
                <a:solidFill>
                  <a:schemeClr val="hlink"/>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chemeClr val="hlink"/>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chemeClr val="hlink"/>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结构化程序设计基础（</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3</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类与对象（</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类的继承与多态（</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6</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5</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图形化用户界面（</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6</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异常处理（</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7</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对象的容纳（</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8</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IO</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流（</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9</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并发控制（</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10-11</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高级程序设计（</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pic>
        <p:nvPicPr>
          <p:cNvPr id="60421" name="Picture 10"/>
          <p:cNvPicPr>
            <a:picLocks noChangeAspect="1"/>
          </p:cNvPicPr>
          <p:nvPr/>
        </p:nvPicPr>
        <p:blipFill>
          <a:blip r:embed="rId1"/>
          <a:stretch>
            <a:fillRect/>
          </a:stretch>
        </p:blipFill>
        <p:spPr>
          <a:xfrm>
            <a:off x="195263" y="4240213"/>
            <a:ext cx="1557337" cy="2185987"/>
          </a:xfrm>
          <a:prstGeom prst="rect">
            <a:avLst/>
          </a:prstGeom>
          <a:noFill/>
          <a:ln w="9525">
            <a:noFill/>
          </a:ln>
          <a:effectLst>
            <a:outerShdw dist="107763" dir="2699999" algn="ctr" rotWithShape="0">
              <a:srgbClr val="808080">
                <a:alpha val="50000"/>
              </a:srgbClr>
            </a:outerShdw>
          </a:effectLst>
        </p:spPr>
      </p:pic>
      <p:sp>
        <p:nvSpPr>
          <p:cNvPr id="60422" name="矩形 1"/>
          <p:cNvSpPr/>
          <p:nvPr/>
        </p:nvSpPr>
        <p:spPr>
          <a:xfrm>
            <a:off x="331788" y="6457950"/>
            <a:ext cx="1149350" cy="338138"/>
          </a:xfrm>
          <a:prstGeom prst="rect">
            <a:avLst/>
          </a:prstGeom>
          <a:noFill/>
          <a:ln w="9525">
            <a:noFill/>
          </a:ln>
        </p:spPr>
        <p:txBody>
          <a:bodyPr wrap="none" anchor="t">
            <a:spAutoFit/>
          </a:bodyPr>
          <a:p>
            <a:r>
              <a:rPr lang="en-US" altLang="zh-CN">
                <a:solidFill>
                  <a:srgbClr val="1B2A95"/>
                </a:solidFill>
                <a:latin typeface="Calibri" panose="020F0502020204030204" pitchFamily="34" charset="0"/>
                <a:ea typeface="方正姚体" panose="02010601030101010101" pitchFamily="2" charset="-122"/>
              </a:rPr>
              <a:t>Bruce </a:t>
            </a:r>
            <a:r>
              <a:rPr lang="en-US" altLang="zh-CN" err="1">
                <a:solidFill>
                  <a:srgbClr val="1B2A95"/>
                </a:solidFill>
                <a:latin typeface="Calibri" panose="020F0502020204030204" pitchFamily="34" charset="0"/>
                <a:ea typeface="方正姚体" panose="02010601030101010101" pitchFamily="2" charset="-122"/>
              </a:rPr>
              <a:t>Eckel</a:t>
            </a:r>
            <a:endParaRPr lang="zh-CN" altLang="en-US" dirty="0">
              <a:latin typeface="Calibri" panose="020F0502020204030204" pitchFamily="34" charset="0"/>
              <a:ea typeface="方正姚体" panose="02010601030101010101" pitchFamily="2" charset="-122"/>
            </a:endParaRPr>
          </a:p>
        </p:txBody>
      </p:sp>
      <p:sp>
        <p:nvSpPr>
          <p:cNvPr id="60423" name="矩形 2"/>
          <p:cNvSpPr/>
          <p:nvPr/>
        </p:nvSpPr>
        <p:spPr>
          <a:xfrm>
            <a:off x="1995488" y="4637088"/>
            <a:ext cx="1981200" cy="1069975"/>
          </a:xfrm>
          <a:prstGeom prst="rect">
            <a:avLst/>
          </a:prstGeom>
          <a:noFill/>
          <a:ln w="9525">
            <a:noFill/>
          </a:ln>
        </p:spPr>
        <p:txBody>
          <a:bodyPr anchor="t">
            <a:spAutoFit/>
          </a:bodyPr>
          <a:p>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Java</a:t>
            </a:r>
            <a:r>
              <a:rPr lang="zh-CN" altLang="zh-CN" dirty="0">
                <a:latin typeface="Calibri" panose="020F0502020204030204" pitchFamily="34" charset="0"/>
                <a:ea typeface="方正姚体" panose="02010601030101010101" pitchFamily="2" charset="-122"/>
              </a:rPr>
              <a:t>程序设计》，机械工业出版社，</a:t>
            </a:r>
            <a:r>
              <a:rPr lang="en-US" altLang="zh-CN">
                <a:latin typeface="Calibri" panose="020F0502020204030204" pitchFamily="34" charset="0"/>
                <a:ea typeface="方正姚体" panose="02010601030101010101" pitchFamily="2" charset="-122"/>
              </a:rPr>
              <a:t>2016</a:t>
            </a:r>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ISBN</a:t>
            </a:r>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978-7-111-54190-5</a:t>
            </a:r>
            <a:endParaRPr lang="zh-CN" altLang="en-US" dirty="0">
              <a:latin typeface="Calibri" panose="020F0502020204030204" pitchFamily="34" charset="0"/>
              <a:ea typeface="方正姚体" panose="02010601030101010101" pitchFamily="2" charset="-122"/>
            </a:endParaRPr>
          </a:p>
        </p:txBody>
      </p:sp>
      <p:pic>
        <p:nvPicPr>
          <p:cNvPr id="60424" name="图片 125960" descr="1658934731"/>
          <p:cNvPicPr>
            <a:picLocks noChangeAspect="1"/>
          </p:cNvPicPr>
          <p:nvPr/>
        </p:nvPicPr>
        <p:blipFill>
          <a:blip r:embed="rId2"/>
          <a:stretch>
            <a:fillRect/>
          </a:stretch>
        </p:blipFill>
        <p:spPr>
          <a:xfrm>
            <a:off x="1676400" y="990600"/>
            <a:ext cx="2436813" cy="3249613"/>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5"/>
          <p:cNvSpPr>
            <a:spLocks noGrp="1"/>
          </p:cNvSpPr>
          <p:nvPr>
            <p:ph type="ctrTitle"/>
          </p:nvPr>
        </p:nvSpPr>
        <p:spPr>
          <a:xfrm>
            <a:off x="1500188" y="69850"/>
            <a:ext cx="7086600" cy="838200"/>
          </a:xfrm>
        </p:spPr>
        <p:txBody>
          <a:bodyPr wrap="square" lIns="91440" tIns="45720" rIns="91440" bIns="45720" anchor="ctr"/>
          <a:p>
            <a:pPr>
              <a:buClrTx/>
              <a:buSzTx/>
              <a:buFontTx/>
            </a:pPr>
            <a:r>
              <a:rPr lang="zh-CN" altLang="en-US" dirty="0">
                <a:ea typeface="华文楷体" panose="02010600040101010101" pitchFamily="2" charset="-122"/>
              </a:rPr>
              <a:t>教学日历</a:t>
            </a:r>
            <a:endParaRPr lang="en-US" altLang="zh-CN">
              <a:ea typeface="华文楷体" panose="02010600040101010101" pitchFamily="2" charset="-122"/>
            </a:endParaRPr>
          </a:p>
        </p:txBody>
      </p:sp>
      <p:sp>
        <p:nvSpPr>
          <p:cNvPr id="31746"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dirty="0">
                <a:solidFill>
                  <a:srgbClr val="898989"/>
                </a:solidFill>
                <a:latin typeface="Calibri" panose="020F0502020204030204" pitchFamily="34" charset="0"/>
                <a:ea typeface="宋体" panose="02010600030101010101" pitchFamily="2" charset="-122"/>
              </a:rPr>
            </a:fld>
            <a:endParaRPr lang="en-US" altLang="zh-CN" sz="1200" b="0" dirty="0">
              <a:solidFill>
                <a:srgbClr val="898989"/>
              </a:solidFill>
              <a:latin typeface="Calibri" panose="020F0502020204030204" pitchFamily="34" charset="0"/>
              <a:ea typeface="宋体" panose="02010600030101010101" pitchFamily="2" charset="-122"/>
            </a:endParaRPr>
          </a:p>
        </p:txBody>
      </p:sp>
      <p:sp>
        <p:nvSpPr>
          <p:cNvPr id="31747" name="Freeform 2"/>
          <p:cNvSpPr/>
          <p:nvPr/>
        </p:nvSpPr>
        <p:spPr>
          <a:xfrm>
            <a:off x="1447800" y="914400"/>
            <a:ext cx="7391400" cy="5410200"/>
          </a:xfrm>
          <a:custGeom>
            <a:avLst/>
            <a:gdLst/>
            <a:ahLst/>
            <a:cxnLst>
              <a:cxn ang="0">
                <a:pos x="0" y="2147483647"/>
              </a:cxn>
              <a:cxn ang="0">
                <a:pos x="2147483647" y="0"/>
              </a:cxn>
              <a:cxn ang="0">
                <a:pos x="2147483647" y="0"/>
              </a:cxn>
              <a:cxn ang="0">
                <a:pos x="2147483647" y="2147483647"/>
              </a:cxn>
              <a:cxn ang="0">
                <a:pos x="2147483647" y="2147483647"/>
              </a:cxn>
              <a:cxn ang="0">
                <a:pos x="0" y="2147483647"/>
              </a:cxn>
            </a:cxnLst>
            <a:pathLst>
              <a:path w="4224" h="3264">
                <a:moveTo>
                  <a:pt x="0" y="672"/>
                </a:moveTo>
                <a:lnTo>
                  <a:pt x="912" y="0"/>
                </a:lnTo>
                <a:lnTo>
                  <a:pt x="4224" y="0"/>
                </a:lnTo>
                <a:lnTo>
                  <a:pt x="4224" y="3264"/>
                </a:lnTo>
                <a:lnTo>
                  <a:pt x="864" y="3264"/>
                </a:lnTo>
                <a:lnTo>
                  <a:pt x="0" y="672"/>
                </a:lnTo>
                <a:close/>
              </a:path>
            </a:pathLst>
          </a:custGeom>
          <a:noFill/>
          <a:ln w="9525">
            <a:noFill/>
          </a:ln>
        </p:spPr>
        <p:txBody>
          <a:bodyPr/>
          <a:p>
            <a:endParaRPr lang="zh-CN" altLang="en-US"/>
          </a:p>
        </p:txBody>
      </p:sp>
      <p:sp>
        <p:nvSpPr>
          <p:cNvPr id="7" name="Text Box 6"/>
          <p:cNvSpPr txBox="1">
            <a:spLocks noChangeArrowheads="1"/>
          </p:cNvSpPr>
          <p:nvPr/>
        </p:nvSpPr>
        <p:spPr bwMode="auto">
          <a:xfrm>
            <a:off x="1447800" y="1143000"/>
            <a:ext cx="7200900" cy="4399915"/>
          </a:xfrm>
          <a:prstGeom prst="rect">
            <a:avLst/>
          </a:prstGeom>
          <a:noFill/>
          <a:ln w="9525">
            <a:noFill/>
            <a:miter lim="800000"/>
          </a:ln>
          <a:effectLst/>
        </p:spPr>
        <p:txBody>
          <a:bodyPr>
            <a:spAutoFit/>
          </a:bodyPr>
          <a:p>
            <a:pPr>
              <a:spcBef>
                <a:spcPct val="50000"/>
              </a:spcBef>
            </a:pPr>
            <a:r>
              <a:rPr lang="en-US" altLang="zh-CN" sz="2800" b="0" noProof="1">
                <a:solidFill>
                  <a:srgbClr val="1B2A95"/>
                </a:solidFill>
                <a:latin typeface="Times New Roman" panose="02020603050405020304" pitchFamily="18"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讲授（</a:t>
            </a: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32</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课时）</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时间：第</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1</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周</a:t>
            </a: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-8</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周   星期四</a:t>
            </a:r>
            <a:r>
              <a:rPr lang="en-US" altLang="zh-CN" sz="2800" noProof="1" dirty="0">
                <a:solidFill>
                  <a:srgbClr val="FF0000"/>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9-12</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节</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endParaRPr>
          </a:p>
          <a:p>
            <a:pPr>
              <a:spcBef>
                <a:spcPct val="50000"/>
              </a:spcBef>
            </a:pP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sym typeface="+mn-ea"/>
              </a:rPr>
              <a:t>地点：经信教学楼</a:t>
            </a:r>
            <a:r>
              <a:rPr lang="en-US" altLang="zh-CN" sz="2800"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sym typeface="+mn-ea"/>
              </a:rPr>
              <a:t>F11</a:t>
            </a:r>
            <a:r>
              <a:rPr lang="zh-CN" altLang="en-US" sz="2800"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sym typeface="+mn-ea"/>
              </a:rPr>
              <a:t>阶</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18:20-19:50     20:00-21:30</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sym typeface="+mn-ea"/>
              </a:rPr>
              <a:t>                </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sym typeface="+mn-ea"/>
              </a:rPr>
              <a:t>  </a:t>
            </a:r>
            <a:endPar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endParaRPr>
          </a:p>
          <a:p>
            <a:pPr>
              <a:spcBef>
                <a:spcPct val="50000"/>
              </a:spcBef>
            </a:pPr>
            <a:r>
              <a:rPr lang="en-US" altLang="zh-CN" sz="2800" b="0" noProof="1">
                <a:solidFill>
                  <a:srgbClr val="1B2A95"/>
                </a:solidFill>
                <a:latin typeface="Times New Roman" panose="02020603050405020304" pitchFamily="18" charset="0"/>
                <a:ea typeface="楷体" panose="02010609060101010101" pitchFamily="49" charset="-122"/>
                <a:cs typeface="+mn-ea"/>
              </a:rPr>
              <a:t>◆</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实验（</a:t>
            </a: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24</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课时）</a:t>
            </a:r>
            <a:endPar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时间：第</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10</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周</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-15</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周   星期一</a:t>
            </a:r>
            <a:r>
              <a:rPr lang="en-US" altLang="zh-CN" sz="2800" noProof="1">
                <a:solidFill>
                  <a:srgbClr val="FF0000"/>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1</a:t>
            </a:r>
            <a:r>
              <a:rPr lang="en-US" altLang="zh-CN" sz="2800" noProof="1">
                <a:solidFill>
                  <a:srgbClr val="FF0000"/>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--4</a:t>
            </a:r>
            <a:r>
              <a:rPr lang="zh-CN" altLang="en-US"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节</a:t>
            </a:r>
            <a:endParaRPr lang="zh-CN" altLang="en-US"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en-US" altLang="zh-CN" sz="2800"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地点：计算机楼</a:t>
            </a:r>
            <a:r>
              <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A310</a:t>
            </a:r>
            <a:r>
              <a:rPr lang="zh-CN" altLang="en-US"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实验室</a:t>
            </a:r>
            <a:endParaRPr lang="en-US" altLang="zh-CN" sz="2800"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5" name="Picture 2" descr="F:\My Pictures 160\photos.com\digital\8260184.jpg"/>
          <p:cNvPicPr>
            <a:picLocks noChangeAspect="1"/>
          </p:cNvPicPr>
          <p:nvPr/>
        </p:nvPicPr>
        <p:blipFill>
          <a:blip r:embed="rId1"/>
          <a:stretch>
            <a:fillRect/>
          </a:stretch>
        </p:blipFill>
        <p:spPr>
          <a:xfrm>
            <a:off x="0" y="0"/>
            <a:ext cx="9144000" cy="6858000"/>
          </a:xfrm>
          <a:prstGeom prst="rect">
            <a:avLst/>
          </a:prstGeom>
          <a:noFill/>
          <a:ln w="9525">
            <a:noFill/>
          </a:ln>
        </p:spPr>
      </p:pic>
      <p:sp>
        <p:nvSpPr>
          <p:cNvPr id="2" name="Title 1"/>
          <p:cNvSpPr>
            <a:spLocks noGrp="1"/>
          </p:cNvSpPr>
          <p:nvPr>
            <p:ph type="title"/>
          </p:nvPr>
        </p:nvSpPr>
        <p:spPr>
          <a:xfrm>
            <a:off x="152400" y="-685800"/>
            <a:ext cx="9144000" cy="5791200"/>
          </a:xfrm>
          <a:ln>
            <a:miter/>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6000" b="1" i="0" u="none" strike="noStrike" kern="120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Arial" panose="020B0604020202020204" pitchFamily="34" charset="0"/>
              </a:rPr>
              <a:t>第</a:t>
            </a:r>
            <a:r>
              <a:rPr kumimoji="0" lang="en-US" altLang="zh-CN" sz="8800" b="1" i="0" u="none" strike="noStrike" kern="1200" cap="none" spc="0" normalizeH="0" baseline="0" noProof="0" dirty="0" smtClean="0">
                <a:ln>
                  <a:noFill/>
                </a:ln>
                <a:solidFill>
                  <a:srgbClr val="FFFF00"/>
                </a:solidFill>
                <a:effectLst/>
                <a:uLnTx/>
                <a:uFillTx/>
                <a:latin typeface="华文新魏" panose="02010800040101010101" pitchFamily="2" charset="-122"/>
                <a:ea typeface="华文新魏" panose="02010800040101010101" pitchFamily="2" charset="-122"/>
                <a:cs typeface="Arial" panose="020B0604020202020204" pitchFamily="34" charset="0"/>
              </a:rPr>
              <a:t>1</a:t>
            </a:r>
            <a:r>
              <a:rPr kumimoji="0" lang="zh-CN" altLang="en-US" sz="6000" b="1" i="0" u="none" strike="noStrike" kern="120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Arial" panose="020B0604020202020204" pitchFamily="34" charset="0"/>
              </a:rPr>
              <a:t>章</a:t>
            </a:r>
            <a:br>
              <a:rPr kumimoji="0" lang="en-US" altLang="zh-CN" sz="8800" b="1" i="0" u="none" strike="noStrike" kern="1200" cap="none" spc="0" normalizeH="0" baseline="0" noProof="0" dirty="0" smtClean="0">
                <a:ln>
                  <a:noFill/>
                </a:ln>
                <a:solidFill>
                  <a:srgbClr val="FFFF00"/>
                </a:solidFill>
                <a:effectLst/>
                <a:uLnTx/>
                <a:uFillTx/>
                <a:latin typeface="华文新魏" panose="02010800040101010101" pitchFamily="2" charset="-122"/>
                <a:ea typeface="华文新魏" panose="02010800040101010101" pitchFamily="2" charset="-122"/>
                <a:cs typeface="Arial" panose="020B0604020202020204" pitchFamily="34" charset="0"/>
              </a:rPr>
            </a:br>
            <a:r>
              <a:rPr kumimoji="0" lang="en-US" altLang="zh-CN" sz="8800" b="1" i="0" u="none" strike="noStrike" kern="1200" cap="none" spc="0" normalizeH="0" baseline="0" noProof="0" dirty="0" smtClean="0">
                <a:ln>
                  <a:noFill/>
                </a:ln>
                <a:solidFill>
                  <a:srgbClr val="FFFF00"/>
                </a:solidFill>
                <a:effectLst/>
                <a:uLnTx/>
                <a:uFillTx/>
                <a:latin typeface="华文新魏" panose="02010800040101010101" pitchFamily="2" charset="-122"/>
                <a:ea typeface="华文新魏" panose="02010800040101010101" pitchFamily="2" charset="-122"/>
                <a:cs typeface="Arial" panose="020B0604020202020204" pitchFamily="34" charset="0"/>
              </a:rPr>
              <a:t>JAVA</a:t>
            </a:r>
            <a:r>
              <a:rPr kumimoji="0" lang="zh-CN" altLang="en-US" sz="8800" b="1" i="0" u="none" strike="noStrike" kern="1200" cap="none" spc="0" normalizeH="0" baseline="0" noProof="0" dirty="0" smtClean="0">
                <a:ln>
                  <a:noFill/>
                </a:ln>
                <a:solidFill>
                  <a:srgbClr val="FFFF00"/>
                </a:solidFill>
                <a:effectLst/>
                <a:uLnTx/>
                <a:uFillTx/>
                <a:latin typeface="华文新魏" panose="02010800040101010101" pitchFamily="2" charset="-122"/>
                <a:ea typeface="华文新魏" panose="02010800040101010101" pitchFamily="2" charset="-122"/>
                <a:cs typeface="Arial" panose="020B0604020202020204" pitchFamily="34" charset="0"/>
              </a:rPr>
              <a:t>语言基础</a:t>
            </a:r>
            <a:endParaRPr kumimoji="0" lang="en-US" altLang="zh-CN" sz="8800" b="1" i="0" u="none" strike="noStrike" kern="1200" cap="none" spc="0" normalizeH="0" baseline="0" noProof="0" dirty="0" smtClean="0">
              <a:ln>
                <a:noFill/>
              </a:ln>
              <a:solidFill>
                <a:srgbClr val="FFFF00"/>
              </a:solidFill>
              <a:effectLst/>
              <a:uLnTx/>
              <a:uFillTx/>
              <a:latin typeface="华文新魏" panose="02010800040101010101" pitchFamily="2" charset="-122"/>
              <a:ea typeface="华文新魏" panose="02010800040101010101" pitchFamily="2" charset="-122"/>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5"/>
          <p:cNvSpPr>
            <a:spLocks noGrp="1"/>
          </p:cNvSpPr>
          <p:nvPr>
            <p:ph type="ctrTitle"/>
          </p:nvPr>
        </p:nvSpPr>
        <p:spPr/>
        <p:txBody>
          <a:bodyPr wrap="square" lIns="91440" tIns="45720" rIns="91440" bIns="45720" anchor="ctr"/>
          <a:p>
            <a:pPr>
              <a:buClrTx/>
              <a:buSzTx/>
              <a:buFontTx/>
            </a:pPr>
            <a:r>
              <a:rPr lang="zh-CN" altLang="en-US" dirty="0">
                <a:latin typeface="Times New Roman" panose="02020603050405020304" pitchFamily="18" charset="0"/>
                <a:ea typeface="华文楷体" panose="02010600040101010101" pitchFamily="2" charset="-122"/>
              </a:rPr>
              <a:t>第</a:t>
            </a:r>
            <a:r>
              <a:rPr lang="en-US" altLang="zh-CN">
                <a:latin typeface="Times New Roman" panose="02020603050405020304" pitchFamily="18" charset="0"/>
                <a:ea typeface="华文楷体" panose="02010600040101010101" pitchFamily="2" charset="-122"/>
              </a:rPr>
              <a:t>1</a:t>
            </a:r>
            <a:r>
              <a:rPr lang="zh-CN" altLang="en-US" dirty="0">
                <a:latin typeface="Times New Roman" panose="02020603050405020304" pitchFamily="18" charset="0"/>
                <a:ea typeface="华文楷体" panose="02010600040101010101" pitchFamily="2" charset="-122"/>
              </a:rPr>
              <a:t>章</a:t>
            </a:r>
            <a:r>
              <a:rPr lang="en-US" altLang="zh-CN" b="1">
                <a:solidFill>
                  <a:srgbClr val="1B2A95"/>
                </a:solidFill>
                <a:latin typeface="Times New Roman" panose="02020603050405020304" pitchFamily="18" charset="0"/>
                <a:ea typeface="华文楷体" panose="02010600040101010101" pitchFamily="2" charset="-122"/>
              </a:rPr>
              <a:t>Java</a:t>
            </a:r>
            <a:r>
              <a:rPr lang="zh-CN" altLang="en-US" b="1" dirty="0">
                <a:solidFill>
                  <a:srgbClr val="1B2A95"/>
                </a:solidFill>
                <a:latin typeface="Times New Roman" panose="02020603050405020304" pitchFamily="18" charset="0"/>
                <a:ea typeface="华文楷体" panose="02010600040101010101" pitchFamily="2" charset="-122"/>
              </a:rPr>
              <a:t>语言基础</a:t>
            </a:r>
            <a:endParaRPr lang="zh-CN" altLang="en-US" dirty="0">
              <a:solidFill>
                <a:srgbClr val="1B2A95"/>
              </a:solidFill>
              <a:latin typeface="Times New Roman" panose="02020603050405020304" pitchFamily="18" charset="0"/>
              <a:ea typeface="华文楷体" panose="02010600040101010101" pitchFamily="2" charset="-122"/>
            </a:endParaRPr>
          </a:p>
        </p:txBody>
      </p:sp>
      <p:sp>
        <p:nvSpPr>
          <p:cNvPr id="64514"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47458" name="Text Box 2"/>
          <p:cNvSpPr txBox="1">
            <a:spLocks noChangeArrowheads="1"/>
          </p:cNvSpPr>
          <p:nvPr/>
        </p:nvSpPr>
        <p:spPr bwMode="auto">
          <a:xfrm>
            <a:off x="2124075" y="1196975"/>
            <a:ext cx="4794250" cy="579438"/>
          </a:xfrm>
          <a:prstGeom prst="rect">
            <a:avLst/>
          </a:prstGeom>
          <a:noFill/>
          <a:ln w="9525">
            <a:noFill/>
            <a:miter lim="800000"/>
          </a:ln>
          <a:effectLst/>
        </p:spPr>
        <p:txBody>
          <a:bodyPr>
            <a:spAutoFit/>
          </a:bodyPr>
          <a:lstStyle/>
          <a:p>
            <a:pPr marR="0" algn="ctr" defTabSz="914400">
              <a:spcBef>
                <a:spcPct val="20000"/>
              </a:spcBef>
              <a:buClrTx/>
              <a:buSzTx/>
              <a:buFontTx/>
              <a:defRPr/>
            </a:pPr>
            <a:r>
              <a:rPr kumimoji="1" lang="en-US" altLang="zh-CN" sz="3200"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 </a:t>
            </a:r>
            <a:endParaRPr kumimoji="1" lang="zh-CN" altLang="en-US" sz="2400"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mn-ea"/>
              <a:cs typeface="+mn-cs"/>
            </a:endParaRPr>
          </a:p>
        </p:txBody>
      </p:sp>
      <p:sp>
        <p:nvSpPr>
          <p:cNvPr id="64516" name="Text Box 3"/>
          <p:cNvSpPr txBox="1"/>
          <p:nvPr/>
        </p:nvSpPr>
        <p:spPr>
          <a:xfrm>
            <a:off x="881063" y="2125663"/>
            <a:ext cx="4071937" cy="3779837"/>
          </a:xfrm>
          <a:prstGeom prst="rect">
            <a:avLst/>
          </a:prstGeom>
          <a:noFill/>
          <a:ln w="9525">
            <a:noFill/>
          </a:ln>
        </p:spPr>
        <p:txBody>
          <a:bodyPr anchor="t">
            <a:spAutoFit/>
          </a:bodyPr>
          <a:p>
            <a:r>
              <a:rPr lang="en-US" altLang="zh-CN" sz="2400">
                <a:solidFill>
                  <a:srgbClr val="C00000"/>
                </a:solidFill>
                <a:latin typeface="Times New Roman" panose="02020603050405020304" pitchFamily="18" charset="0"/>
                <a:ea typeface="楷体_GB2312" pitchFamily="49" charset="-122"/>
              </a:rPr>
              <a:t>1.1 Java</a:t>
            </a:r>
            <a:r>
              <a:rPr lang="zh-CN" altLang="en-US" sz="2400" dirty="0">
                <a:solidFill>
                  <a:srgbClr val="C00000"/>
                </a:solidFill>
                <a:latin typeface="Times New Roman" panose="02020603050405020304" pitchFamily="18" charset="0"/>
                <a:ea typeface="楷体_GB2312" pitchFamily="49" charset="-122"/>
              </a:rPr>
              <a:t>概述</a:t>
            </a:r>
            <a:endParaRPr lang="en-US" altLang="zh-CN" sz="2400">
              <a:solidFill>
                <a:srgbClr val="C00000"/>
              </a:solidFill>
              <a:latin typeface="Times New Roman" panose="02020603050405020304" pitchFamily="18" charset="0"/>
              <a:ea typeface="楷体_GB2312" pitchFamily="49" charset="-122"/>
            </a:endParaRPr>
          </a:p>
          <a:p>
            <a:r>
              <a:rPr lang="en-US" altLang="zh-CN" sz="2400">
                <a:solidFill>
                  <a:srgbClr val="1B2A95"/>
                </a:solidFill>
                <a:latin typeface="Times New Roman" panose="02020603050405020304" pitchFamily="18" charset="0"/>
                <a:ea typeface="楷体_GB2312" pitchFamily="49" charset="-122"/>
              </a:rPr>
              <a:t>    1.1.1 Java</a:t>
            </a:r>
            <a:r>
              <a:rPr lang="zh-CN" altLang="en-US" sz="2400" dirty="0">
                <a:solidFill>
                  <a:srgbClr val="1B2A95"/>
                </a:solidFill>
                <a:latin typeface="Times New Roman" panose="02020603050405020304" pitchFamily="18" charset="0"/>
                <a:ea typeface="楷体_GB2312" pitchFamily="49" charset="-122"/>
              </a:rPr>
              <a:t>语言</a:t>
            </a:r>
            <a:endParaRPr lang="zh-CN" altLang="en-US" sz="2400" dirty="0">
              <a:solidFill>
                <a:srgbClr val="1B2A95"/>
              </a:solidFill>
              <a:latin typeface="Times New Roman" panose="02020603050405020304" pitchFamily="18" charset="0"/>
              <a:ea typeface="楷体_GB2312" pitchFamily="49" charset="-122"/>
            </a:endParaRPr>
          </a:p>
          <a:p>
            <a:r>
              <a:rPr lang="zh-CN" altLang="en-US" sz="2400" dirty="0">
                <a:solidFill>
                  <a:srgbClr val="1B2A95"/>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1.1.2 Java</a:t>
            </a:r>
            <a:r>
              <a:rPr lang="zh-CN" altLang="en-US" sz="2400" dirty="0">
                <a:solidFill>
                  <a:srgbClr val="1B2A95"/>
                </a:solidFill>
                <a:latin typeface="Times New Roman" panose="02020603050405020304" pitchFamily="18" charset="0"/>
                <a:ea typeface="楷体_GB2312" pitchFamily="49" charset="-122"/>
              </a:rPr>
              <a:t>的发展历史</a:t>
            </a:r>
            <a:endParaRPr lang="zh-CN" altLang="en-US" sz="2400" dirty="0">
              <a:solidFill>
                <a:srgbClr val="1B2A95"/>
              </a:solidFill>
              <a:latin typeface="Times New Roman" panose="02020603050405020304" pitchFamily="18" charset="0"/>
              <a:ea typeface="楷体_GB2312" pitchFamily="49" charset="-122"/>
            </a:endParaRPr>
          </a:p>
          <a:p>
            <a:r>
              <a:rPr lang="zh-CN" altLang="en-US" sz="2400" dirty="0">
                <a:solidFill>
                  <a:srgbClr val="1B2A95"/>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1.1.3 Java</a:t>
            </a:r>
            <a:r>
              <a:rPr lang="zh-CN" altLang="en-US" sz="2400" dirty="0">
                <a:solidFill>
                  <a:srgbClr val="1B2A95"/>
                </a:solidFill>
                <a:latin typeface="Times New Roman" panose="02020603050405020304" pitchFamily="18" charset="0"/>
                <a:ea typeface="楷体_GB2312" pitchFamily="49" charset="-122"/>
              </a:rPr>
              <a:t>版本</a:t>
            </a:r>
            <a:endParaRPr lang="zh-CN" altLang="en-US" sz="2400" dirty="0">
              <a:solidFill>
                <a:srgbClr val="1B2A95"/>
              </a:solidFill>
              <a:latin typeface="Times New Roman" panose="02020603050405020304" pitchFamily="18" charset="0"/>
              <a:ea typeface="楷体_GB2312" pitchFamily="49" charset="-122"/>
            </a:endParaRPr>
          </a:p>
          <a:p>
            <a:r>
              <a:rPr lang="zh-CN" altLang="en-US" sz="2400" dirty="0">
                <a:solidFill>
                  <a:srgbClr val="1B2A95"/>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1.1.4 Java</a:t>
            </a:r>
            <a:r>
              <a:rPr lang="zh-CN" altLang="en-US" sz="2400" dirty="0">
                <a:solidFill>
                  <a:srgbClr val="1B2A95"/>
                </a:solidFill>
                <a:latin typeface="Times New Roman" panose="02020603050405020304" pitchFamily="18" charset="0"/>
                <a:ea typeface="楷体_GB2312" pitchFamily="49" charset="-122"/>
              </a:rPr>
              <a:t>语言特征</a:t>
            </a:r>
            <a:endParaRPr lang="en-US" altLang="zh-CN" sz="2400">
              <a:solidFill>
                <a:srgbClr val="1B2A95"/>
              </a:solidFill>
              <a:latin typeface="Times New Roman" panose="02020603050405020304" pitchFamily="18" charset="0"/>
              <a:ea typeface="楷体_GB2312" pitchFamily="49" charset="-122"/>
            </a:endParaRPr>
          </a:p>
          <a:p>
            <a:r>
              <a:rPr lang="en-US" altLang="zh-CN" sz="2400">
                <a:solidFill>
                  <a:srgbClr val="1B2A95"/>
                </a:solidFill>
                <a:latin typeface="Times New Roman" panose="02020603050405020304" pitchFamily="18" charset="0"/>
                <a:ea typeface="楷体_GB2312" pitchFamily="49" charset="-122"/>
              </a:rPr>
              <a:t>    1.1.5 Application</a:t>
            </a:r>
            <a:r>
              <a:rPr lang="zh-CN" altLang="en-US" sz="2400" dirty="0">
                <a:solidFill>
                  <a:srgbClr val="1B2A95"/>
                </a:solidFill>
                <a:latin typeface="Times New Roman" panose="02020603050405020304" pitchFamily="18" charset="0"/>
                <a:ea typeface="楷体_GB2312" pitchFamily="49" charset="-122"/>
              </a:rPr>
              <a:t>与</a:t>
            </a:r>
            <a:r>
              <a:rPr lang="en-US" altLang="zh-CN" sz="2400">
                <a:solidFill>
                  <a:srgbClr val="1B2A95"/>
                </a:solidFill>
                <a:latin typeface="Times New Roman" panose="02020603050405020304" pitchFamily="18" charset="0"/>
                <a:ea typeface="楷体_GB2312" pitchFamily="49" charset="-122"/>
              </a:rPr>
              <a:t>Applet</a:t>
            </a:r>
            <a:endParaRPr lang="zh-CN" altLang="en-US" sz="2400" dirty="0">
              <a:solidFill>
                <a:srgbClr val="1B2A95"/>
              </a:solidFill>
              <a:latin typeface="Times New Roman" panose="02020603050405020304" pitchFamily="18" charset="0"/>
              <a:ea typeface="楷体_GB2312" pitchFamily="49" charset="-122"/>
            </a:endParaRPr>
          </a:p>
          <a:p>
            <a:r>
              <a:rPr lang="zh-CN" altLang="en-US" sz="2400" dirty="0">
                <a:solidFill>
                  <a:srgbClr val="1B2A95"/>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1.1.6 </a:t>
            </a:r>
            <a:r>
              <a:rPr lang="zh-CN" altLang="en-US" sz="2400" dirty="0">
                <a:solidFill>
                  <a:srgbClr val="1B2A95"/>
                </a:solidFill>
                <a:latin typeface="Times New Roman" panose="02020603050405020304" pitchFamily="18" charset="0"/>
                <a:ea typeface="楷体_GB2312" pitchFamily="49" charset="-122"/>
              </a:rPr>
              <a:t>与</a:t>
            </a:r>
            <a:r>
              <a:rPr lang="en-US" altLang="zh-CN" sz="2400">
                <a:solidFill>
                  <a:srgbClr val="1B2A95"/>
                </a:solidFill>
                <a:latin typeface="Times New Roman" panose="02020603050405020304" pitchFamily="18" charset="0"/>
                <a:ea typeface="楷体_GB2312" pitchFamily="49" charset="-122"/>
              </a:rPr>
              <a:t>C/C++</a:t>
            </a:r>
            <a:r>
              <a:rPr lang="zh-CN" altLang="en-US" sz="2400" dirty="0">
                <a:solidFill>
                  <a:srgbClr val="1B2A95"/>
                </a:solidFill>
                <a:latin typeface="Times New Roman" panose="02020603050405020304" pitchFamily="18" charset="0"/>
                <a:ea typeface="楷体_GB2312" pitchFamily="49" charset="-122"/>
              </a:rPr>
              <a:t>的比较</a:t>
            </a:r>
            <a:endParaRPr lang="en-US" altLang="zh-CN" sz="2400">
              <a:solidFill>
                <a:srgbClr val="1B2A95"/>
              </a:solidFill>
              <a:latin typeface="Times New Roman" panose="02020603050405020304" pitchFamily="18" charset="0"/>
              <a:ea typeface="楷体_GB2312" pitchFamily="49" charset="-122"/>
            </a:endParaRPr>
          </a:p>
          <a:p>
            <a:r>
              <a:rPr lang="en-US" altLang="zh-CN" sz="2400">
                <a:solidFill>
                  <a:srgbClr val="1B2A95"/>
                </a:solidFill>
                <a:latin typeface="Times New Roman" panose="02020603050405020304" pitchFamily="18" charset="0"/>
                <a:ea typeface="楷体_GB2312" pitchFamily="49" charset="-122"/>
              </a:rPr>
              <a:t>    1.1.7 </a:t>
            </a:r>
            <a:r>
              <a:rPr lang="zh-CN" altLang="en-US" sz="2400" dirty="0">
                <a:solidFill>
                  <a:srgbClr val="1B2A95"/>
                </a:solidFill>
                <a:latin typeface="Times New Roman" panose="02020603050405020304" pitchFamily="18" charset="0"/>
                <a:ea typeface="楷体_GB2312" pitchFamily="49" charset="-122"/>
              </a:rPr>
              <a:t>类库与</a:t>
            </a:r>
            <a:r>
              <a:rPr lang="en-US" altLang="zh-CN" sz="2400">
                <a:solidFill>
                  <a:srgbClr val="1B2A95"/>
                </a:solidFill>
                <a:latin typeface="Times New Roman" panose="02020603050405020304" pitchFamily="18" charset="0"/>
                <a:ea typeface="楷体_GB2312" pitchFamily="49" charset="-122"/>
              </a:rPr>
              <a:t>DOC</a:t>
            </a:r>
            <a:r>
              <a:rPr lang="zh-CN" altLang="en-US" sz="2400" dirty="0">
                <a:solidFill>
                  <a:srgbClr val="1B2A95"/>
                </a:solidFill>
                <a:latin typeface="Times New Roman" panose="02020603050405020304" pitchFamily="18" charset="0"/>
                <a:ea typeface="楷体_GB2312" pitchFamily="49" charset="-122"/>
              </a:rPr>
              <a:t>文档</a:t>
            </a:r>
            <a:endParaRPr lang="zh-CN" altLang="en-US" sz="2400" dirty="0">
              <a:solidFill>
                <a:srgbClr val="1B2A95"/>
              </a:solidFill>
              <a:latin typeface="Times New Roman" panose="02020603050405020304" pitchFamily="18" charset="0"/>
              <a:ea typeface="楷体_GB2312" pitchFamily="49" charset="-122"/>
            </a:endParaRPr>
          </a:p>
          <a:p>
            <a:pPr>
              <a:spcBef>
                <a:spcPct val="10000"/>
              </a:spcBef>
              <a:spcAft>
                <a:spcPct val="10000"/>
              </a:spcAft>
            </a:pPr>
            <a:endParaRPr lang="zh-CN" altLang="en-US" sz="2000" dirty="0">
              <a:solidFill>
                <a:schemeClr val="bg1"/>
              </a:solidFill>
              <a:latin typeface="Times New Roman" panose="02020603050405020304" pitchFamily="18" charset="0"/>
              <a:ea typeface="楷体_GB2312" pitchFamily="49" charset="-122"/>
            </a:endParaRPr>
          </a:p>
          <a:p>
            <a:pPr>
              <a:spcBef>
                <a:spcPct val="10000"/>
              </a:spcBef>
              <a:spcAft>
                <a:spcPct val="10000"/>
              </a:spcAft>
            </a:pPr>
            <a:r>
              <a:rPr lang="zh-CN" altLang="en-US" sz="2400" b="0" dirty="0">
                <a:latin typeface="Times New Roman" panose="02020603050405020304" pitchFamily="18" charset="0"/>
                <a:ea typeface="方正姚体" panose="02010601030101010101" pitchFamily="2" charset="-122"/>
              </a:rPr>
              <a:t>   </a:t>
            </a:r>
            <a:endParaRPr lang="zh-CN" altLang="en-US" sz="2400" b="0" dirty="0">
              <a:latin typeface="Times New Roman" panose="02020603050405020304" pitchFamily="18" charset="0"/>
              <a:ea typeface="方正姚体" panose="02010601030101010101" pitchFamily="2" charset="-122"/>
            </a:endParaRPr>
          </a:p>
        </p:txBody>
      </p:sp>
      <p:sp>
        <p:nvSpPr>
          <p:cNvPr id="64517" name="AutoShape 4"/>
          <p:cNvSpPr/>
          <p:nvPr/>
        </p:nvSpPr>
        <p:spPr>
          <a:xfrm>
            <a:off x="838200" y="1752600"/>
            <a:ext cx="8194675" cy="4184650"/>
          </a:xfrm>
          <a:prstGeom prst="roundRect">
            <a:avLst>
              <a:gd name="adj" fmla="val 9796"/>
            </a:avLst>
          </a:prstGeom>
          <a:noFill/>
          <a:ln w="28575" cap="flat" cmpd="sng">
            <a:solidFill>
              <a:srgbClr val="3399FF"/>
            </a:solidFill>
            <a:prstDash val="solid"/>
            <a:round/>
            <a:headEnd type="none" w="med" len="med"/>
            <a:tailEnd type="none" w="med" len="med"/>
          </a:ln>
        </p:spPr>
        <p:txBody>
          <a:bodyPr wrap="none" anchor="ctr"/>
          <a:p>
            <a:endParaRPr lang="zh-CN" altLang="en-US" b="0" dirty="0">
              <a:latin typeface="Calibri" panose="020F0502020204030204" pitchFamily="34" charset="0"/>
              <a:ea typeface="方正姚体" panose="02010601030101010101" pitchFamily="2" charset="-122"/>
            </a:endParaRPr>
          </a:p>
        </p:txBody>
      </p:sp>
      <p:sp>
        <p:nvSpPr>
          <p:cNvPr id="64518" name="Text Box 6"/>
          <p:cNvSpPr txBox="1"/>
          <p:nvPr/>
        </p:nvSpPr>
        <p:spPr>
          <a:xfrm>
            <a:off x="4940300" y="2135188"/>
            <a:ext cx="4356100" cy="2647950"/>
          </a:xfrm>
          <a:prstGeom prst="rect">
            <a:avLst/>
          </a:prstGeom>
          <a:noFill/>
          <a:ln w="9525">
            <a:noFill/>
          </a:ln>
        </p:spPr>
        <p:txBody>
          <a:bodyPr anchor="t">
            <a:spAutoFit/>
          </a:bodyPr>
          <a:p>
            <a:r>
              <a:rPr lang="en-US" altLang="zh-CN" sz="2400">
                <a:solidFill>
                  <a:srgbClr val="C00000"/>
                </a:solidFill>
                <a:latin typeface="Times New Roman" panose="02020603050405020304" pitchFamily="18" charset="0"/>
                <a:ea typeface="楷体_GB2312" pitchFamily="49" charset="-122"/>
              </a:rPr>
              <a:t>1.2 Java </a:t>
            </a:r>
            <a:r>
              <a:rPr lang="zh-CN" altLang="en-US" sz="2400" dirty="0">
                <a:solidFill>
                  <a:srgbClr val="C00000"/>
                </a:solidFill>
                <a:latin typeface="Times New Roman" panose="02020603050405020304" pitchFamily="18" charset="0"/>
                <a:ea typeface="楷体_GB2312" pitchFamily="49" charset="-122"/>
              </a:rPr>
              <a:t>程序结构与运行机制 </a:t>
            </a:r>
            <a:endParaRPr lang="zh-CN" altLang="en-US" sz="2400" dirty="0">
              <a:solidFill>
                <a:srgbClr val="C00000"/>
              </a:solidFill>
              <a:latin typeface="Times New Roman" panose="02020603050405020304" pitchFamily="18" charset="0"/>
              <a:ea typeface="楷体_GB2312" pitchFamily="49" charset="-122"/>
            </a:endParaRPr>
          </a:p>
          <a:p>
            <a:r>
              <a:rPr lang="zh-CN" altLang="en-US" sz="2400" dirty="0">
                <a:solidFill>
                  <a:schemeClr val="bg1"/>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1.2.1 </a:t>
            </a:r>
            <a:r>
              <a:rPr lang="zh-CN" altLang="en-US" sz="2400" dirty="0">
                <a:solidFill>
                  <a:srgbClr val="1B2A95"/>
                </a:solidFill>
                <a:latin typeface="Times New Roman" panose="02020603050405020304" pitchFamily="18" charset="0"/>
                <a:ea typeface="楷体_GB2312" pitchFamily="49" charset="-122"/>
              </a:rPr>
              <a:t>一个简单 的</a:t>
            </a:r>
            <a:r>
              <a:rPr lang="en-US" altLang="zh-CN" sz="2400">
                <a:solidFill>
                  <a:srgbClr val="1B2A95"/>
                </a:solidFill>
                <a:latin typeface="Times New Roman" panose="02020603050405020304" pitchFamily="18" charset="0"/>
                <a:ea typeface="楷体_GB2312" pitchFamily="49" charset="-122"/>
              </a:rPr>
              <a:t>Java</a:t>
            </a:r>
            <a:r>
              <a:rPr lang="zh-CN" altLang="en-US" sz="2400" dirty="0">
                <a:solidFill>
                  <a:srgbClr val="1B2A95"/>
                </a:solidFill>
                <a:latin typeface="Times New Roman" panose="02020603050405020304" pitchFamily="18" charset="0"/>
                <a:ea typeface="楷体_GB2312" pitchFamily="49" charset="-122"/>
              </a:rPr>
              <a:t>程序</a:t>
            </a:r>
            <a:endParaRPr lang="zh-CN" altLang="en-US" sz="2400" dirty="0">
              <a:solidFill>
                <a:srgbClr val="1B2A95"/>
              </a:solidFill>
              <a:latin typeface="Times New Roman" panose="02020603050405020304" pitchFamily="18" charset="0"/>
              <a:ea typeface="楷体_GB2312" pitchFamily="49" charset="-122"/>
            </a:endParaRPr>
          </a:p>
          <a:p>
            <a:r>
              <a:rPr lang="en-US" altLang="zh-CN" sz="2400">
                <a:solidFill>
                  <a:srgbClr val="1B2A95"/>
                </a:solidFill>
                <a:latin typeface="Times New Roman" panose="02020603050405020304" pitchFamily="18" charset="0"/>
                <a:ea typeface="楷体_GB2312" pitchFamily="49" charset="-122"/>
              </a:rPr>
              <a:t>    1.2.2 Java</a:t>
            </a:r>
            <a:r>
              <a:rPr lang="zh-CN" altLang="en-US" sz="2400" dirty="0">
                <a:solidFill>
                  <a:srgbClr val="1B2A95"/>
                </a:solidFill>
                <a:latin typeface="Times New Roman" panose="02020603050405020304" pitchFamily="18" charset="0"/>
                <a:ea typeface="楷体_GB2312" pitchFamily="49" charset="-122"/>
              </a:rPr>
              <a:t>运行机制</a:t>
            </a:r>
            <a:r>
              <a:rPr lang="en-US" altLang="zh-CN" sz="2400">
                <a:solidFill>
                  <a:srgbClr val="1B2A95"/>
                </a:solidFill>
                <a:latin typeface="Times New Roman" panose="02020603050405020304" pitchFamily="18" charset="0"/>
                <a:ea typeface="楷体_GB2312" pitchFamily="49" charset="-122"/>
              </a:rPr>
              <a:t>    </a:t>
            </a:r>
            <a:endParaRPr lang="zh-CN" altLang="en-US" sz="2400" dirty="0">
              <a:solidFill>
                <a:srgbClr val="1B2A95"/>
              </a:solidFill>
              <a:latin typeface="Times New Roman" panose="02020603050405020304" pitchFamily="18" charset="0"/>
              <a:ea typeface="楷体_GB2312" pitchFamily="49" charset="-122"/>
            </a:endParaRPr>
          </a:p>
          <a:p>
            <a:r>
              <a:rPr lang="en-US" altLang="zh-CN" sz="2400">
                <a:solidFill>
                  <a:srgbClr val="C00000"/>
                </a:solidFill>
                <a:latin typeface="Times New Roman" panose="02020603050405020304" pitchFamily="18" charset="0"/>
                <a:ea typeface="楷体_GB2312" pitchFamily="49" charset="-122"/>
              </a:rPr>
              <a:t>1.3 Java</a:t>
            </a:r>
            <a:r>
              <a:rPr lang="zh-CN" altLang="en-US" sz="2400" dirty="0">
                <a:solidFill>
                  <a:srgbClr val="C00000"/>
                </a:solidFill>
                <a:latin typeface="Times New Roman" panose="02020603050405020304" pitchFamily="18" charset="0"/>
                <a:ea typeface="楷体_GB2312" pitchFamily="49" charset="-122"/>
              </a:rPr>
              <a:t>开发环境</a:t>
            </a:r>
            <a:r>
              <a:rPr lang="en-US" altLang="zh-CN" sz="2400">
                <a:solidFill>
                  <a:srgbClr val="C00000"/>
                </a:solidFill>
                <a:latin typeface="Times New Roman" panose="02020603050405020304" pitchFamily="18" charset="0"/>
                <a:ea typeface="楷体_GB2312" pitchFamily="49" charset="-122"/>
              </a:rPr>
              <a:t>   </a:t>
            </a:r>
            <a:endParaRPr lang="en-US" altLang="zh-CN" sz="2400">
              <a:solidFill>
                <a:srgbClr val="C00000"/>
              </a:solidFill>
              <a:latin typeface="Times New Roman" panose="02020603050405020304" pitchFamily="18" charset="0"/>
              <a:ea typeface="楷体_GB2312" pitchFamily="49" charset="-122"/>
            </a:endParaRPr>
          </a:p>
          <a:p>
            <a:r>
              <a:rPr lang="en-US" altLang="zh-CN" sz="2400">
                <a:solidFill>
                  <a:schemeClr val="bg1"/>
                </a:solidFill>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rPr>
              <a:t>1.3.1 JDK</a:t>
            </a:r>
            <a:endParaRPr lang="en-US" altLang="zh-CN" sz="2400">
              <a:solidFill>
                <a:srgbClr val="1B2A95"/>
              </a:solidFill>
              <a:latin typeface="Times New Roman" panose="02020603050405020304" pitchFamily="18" charset="0"/>
              <a:ea typeface="楷体_GB2312" pitchFamily="49" charset="-122"/>
            </a:endParaRPr>
          </a:p>
          <a:p>
            <a:r>
              <a:rPr lang="en-US" altLang="zh-CN" sz="2400">
                <a:solidFill>
                  <a:srgbClr val="1B2A95"/>
                </a:solidFill>
                <a:latin typeface="Times New Roman" panose="02020603050405020304" pitchFamily="18" charset="0"/>
                <a:ea typeface="楷体_GB2312" pitchFamily="49" charset="-122"/>
              </a:rPr>
              <a:t>    1.3.2 Eclipse</a:t>
            </a:r>
            <a:endParaRPr lang="en-US" altLang="zh-CN" sz="2400">
              <a:solidFill>
                <a:srgbClr val="1B2A95"/>
              </a:solidFill>
              <a:latin typeface="Times New Roman" panose="02020603050405020304" pitchFamily="18" charset="0"/>
              <a:ea typeface="楷体_GB2312" pitchFamily="49" charset="-122"/>
            </a:endParaRPr>
          </a:p>
          <a:p>
            <a:r>
              <a:rPr lang="en-US" altLang="zh-CN" sz="2400">
                <a:solidFill>
                  <a:srgbClr val="C00000"/>
                </a:solidFill>
                <a:latin typeface="Times New Roman" panose="02020603050405020304" pitchFamily="18" charset="0"/>
                <a:ea typeface="楷体_GB2312" pitchFamily="49" charset="-122"/>
              </a:rPr>
              <a:t>1.4 Java</a:t>
            </a:r>
            <a:r>
              <a:rPr lang="zh-CN" altLang="en-US" sz="2400" dirty="0">
                <a:solidFill>
                  <a:srgbClr val="C00000"/>
                </a:solidFill>
                <a:latin typeface="Times New Roman" panose="02020603050405020304" pitchFamily="18" charset="0"/>
                <a:ea typeface="楷体_GB2312" pitchFamily="49" charset="-122"/>
              </a:rPr>
              <a:t>编程参考</a:t>
            </a:r>
            <a:endParaRPr lang="en-US" altLang="zh-CN" sz="2400">
              <a:solidFill>
                <a:srgbClr val="C00000"/>
              </a:solidFill>
              <a:latin typeface="Times New Roman" panose="02020603050405020304" pitchFamily="18" charset="0"/>
              <a:ea typeface="楷体_GB2312" pitchFamily="49" charset="-122"/>
            </a:endParaRPr>
          </a:p>
        </p:txBody>
      </p:sp>
      <p:sp>
        <p:nvSpPr>
          <p:cNvPr id="64519" name="Line 7"/>
          <p:cNvSpPr/>
          <p:nvPr/>
        </p:nvSpPr>
        <p:spPr>
          <a:xfrm>
            <a:off x="4800600" y="1973263"/>
            <a:ext cx="0" cy="3667125"/>
          </a:xfrm>
          <a:prstGeom prst="line">
            <a:avLst/>
          </a:prstGeom>
          <a:ln w="19050" cap="flat" cmpd="sng">
            <a:solidFill>
              <a:schemeClr val="hlink"/>
            </a:solidFill>
            <a:prstDash val="sysDot"/>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图片 2"/>
          <p:cNvPicPr>
            <a:picLocks noChangeAspect="1"/>
          </p:cNvPicPr>
          <p:nvPr/>
        </p:nvPicPr>
        <p:blipFill>
          <a:blip r:embed="rId1"/>
          <a:stretch>
            <a:fillRect/>
          </a:stretch>
        </p:blipFill>
        <p:spPr>
          <a:xfrm>
            <a:off x="1346200" y="1152525"/>
            <a:ext cx="3171825" cy="2527300"/>
          </a:xfrm>
          <a:prstGeom prst="rect">
            <a:avLst/>
          </a:prstGeom>
          <a:noFill/>
          <a:ln w="9525">
            <a:noFill/>
          </a:ln>
        </p:spPr>
      </p:pic>
      <p:pic>
        <p:nvPicPr>
          <p:cNvPr id="66562" name="图片 3"/>
          <p:cNvPicPr>
            <a:picLocks noChangeAspect="1"/>
          </p:cNvPicPr>
          <p:nvPr/>
        </p:nvPicPr>
        <p:blipFill>
          <a:blip r:embed="rId2"/>
          <a:stretch>
            <a:fillRect/>
          </a:stretch>
        </p:blipFill>
        <p:spPr>
          <a:xfrm>
            <a:off x="5233988" y="1071563"/>
            <a:ext cx="3030537" cy="2608262"/>
          </a:xfrm>
          <a:prstGeom prst="rect">
            <a:avLst/>
          </a:prstGeom>
          <a:noFill/>
          <a:ln w="9525">
            <a:noFill/>
          </a:ln>
        </p:spPr>
      </p:pic>
      <p:pic>
        <p:nvPicPr>
          <p:cNvPr id="66563" name="图片 4"/>
          <p:cNvPicPr>
            <a:picLocks noChangeAspect="1"/>
          </p:cNvPicPr>
          <p:nvPr/>
        </p:nvPicPr>
        <p:blipFill>
          <a:blip r:embed="rId3"/>
          <a:stretch>
            <a:fillRect/>
          </a:stretch>
        </p:blipFill>
        <p:spPr>
          <a:xfrm>
            <a:off x="1346200" y="4519613"/>
            <a:ext cx="3171825" cy="2112962"/>
          </a:xfrm>
          <a:prstGeom prst="rect">
            <a:avLst/>
          </a:prstGeom>
          <a:noFill/>
          <a:ln w="9525">
            <a:noFill/>
          </a:ln>
        </p:spPr>
      </p:pic>
      <p:sp>
        <p:nvSpPr>
          <p:cNvPr id="66564" name="Rectangle 3"/>
          <p:cNvSpPr>
            <a:spLocks noGrp="1" noRot="1"/>
          </p:cNvSpPr>
          <p:nvPr>
            <p:ph type="ctrTitle"/>
          </p:nvPr>
        </p:nvSpPr>
        <p:spPr>
          <a:xfrm>
            <a:off x="914400" y="0"/>
            <a:ext cx="8229600" cy="838200"/>
          </a:xfrm>
        </p:spPr>
        <p:txBody>
          <a:bodyPr wrap="square" lIns="91440" tIns="45720" rIns="91440" bIns="45720" anchor="ctr"/>
          <a:p>
            <a:pPr>
              <a:buClrTx/>
              <a:buSzTx/>
              <a:buFontTx/>
            </a:pPr>
            <a:r>
              <a:rPr lang="en-US" altLang="zh-CN" b="1">
                <a:latin typeface="Times New Roman" panose="02020603050405020304" pitchFamily="18" charset="0"/>
                <a:ea typeface="楷体_GB2312" pitchFamily="49" charset="-122"/>
              </a:rPr>
              <a:t>1.1 Java</a:t>
            </a:r>
            <a:r>
              <a:rPr lang="zh-CN" altLang="en-US" b="1" dirty="0">
                <a:latin typeface="Times New Roman" panose="02020603050405020304" pitchFamily="18" charset="0"/>
                <a:ea typeface="楷体_GB2312" pitchFamily="49" charset="-122"/>
              </a:rPr>
              <a:t>概述</a:t>
            </a:r>
            <a:r>
              <a:rPr lang="en-US" altLang="zh-CN"/>
              <a:t> </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3"/>
          <p:cNvSpPr>
            <a:spLocks noGrp="1" noRot="1"/>
          </p:cNvSpPr>
          <p:nvPr>
            <p:ph type="ctrTitle"/>
          </p:nvPr>
        </p:nvSpPr>
        <p:spPr>
          <a:xfrm>
            <a:off x="914400" y="0"/>
            <a:ext cx="8229600" cy="838200"/>
          </a:xfrm>
        </p:spPr>
        <p:txBody>
          <a:bodyPr wrap="square" lIns="91440" tIns="45720" rIns="91440" bIns="45720" anchor="ctr"/>
          <a:p>
            <a:pPr>
              <a:buClrTx/>
              <a:buSzTx/>
              <a:buFontTx/>
            </a:pPr>
            <a:r>
              <a:rPr lang="en-US" altLang="zh-CN" b="1">
                <a:latin typeface="Times New Roman" panose="02020603050405020304" pitchFamily="18" charset="0"/>
                <a:ea typeface="楷体_GB2312" pitchFamily="49" charset="-122"/>
              </a:rPr>
              <a:t>1.1 Java</a:t>
            </a:r>
            <a:r>
              <a:rPr lang="zh-CN" altLang="en-US" b="1" dirty="0">
                <a:latin typeface="Times New Roman" panose="02020603050405020304" pitchFamily="18" charset="0"/>
                <a:ea typeface="楷体_GB2312" pitchFamily="49" charset="-122"/>
              </a:rPr>
              <a:t>概述</a:t>
            </a:r>
            <a:r>
              <a:rPr lang="en-US" altLang="zh-CN">
                <a:ea typeface="宋体" panose="02010600030101010101" pitchFamily="2" charset="-122"/>
              </a:rPr>
              <a:t> </a:t>
            </a:r>
            <a:endParaRPr lang="en-US" altLang="zh-CN">
              <a:ea typeface="宋体" panose="02010600030101010101" pitchFamily="2" charset="-122"/>
            </a:endParaRPr>
          </a:p>
        </p:txBody>
      </p:sp>
      <p:sp>
        <p:nvSpPr>
          <p:cNvPr id="67586"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67587" name="Rectangle 2"/>
          <p:cNvSpPr>
            <a:spLocks noGrp="1"/>
          </p:cNvSpPr>
          <p:nvPr>
            <p:ph type="body"/>
          </p:nvPr>
        </p:nvSpPr>
        <p:spPr>
          <a:xfrm>
            <a:off x="914400" y="1292225"/>
            <a:ext cx="8077200" cy="4498975"/>
          </a:xfrm>
        </p:spPr>
        <p:txBody>
          <a:bodyPr anchor="t"/>
          <a:p>
            <a:pPr>
              <a:buNone/>
            </a:pPr>
            <a:r>
              <a:rPr lang="en-US" altLang="zh-CN" b="1">
                <a:latin typeface="Times New Roman" panose="02020603050405020304" pitchFamily="18" charset="0"/>
                <a:ea typeface="楷体" panose="02010609060101010101" pitchFamily="49" charset="-122"/>
              </a:rPr>
              <a:t>0. </a:t>
            </a:r>
            <a:r>
              <a:rPr lang="zh-CN" altLang="en-US" b="1" dirty="0">
                <a:latin typeface="Times New Roman" panose="02020603050405020304" pitchFamily="18" charset="0"/>
                <a:ea typeface="楷体" panose="02010609060101010101" pitchFamily="49" charset="-122"/>
              </a:rPr>
              <a:t>高级程序设计语言</a:t>
            </a:r>
            <a:r>
              <a:rPr lang="zh-CN" altLang="en-US" b="1" dirty="0">
                <a:solidFill>
                  <a:srgbClr val="1B2A95"/>
                </a:solidFill>
                <a:latin typeface="Times New Roman" panose="02020603050405020304" pitchFamily="18" charset="0"/>
                <a:ea typeface="楷体" panose="02010609060101010101" pitchFamily="49" charset="-122"/>
              </a:rPr>
              <a:t>	</a:t>
            </a:r>
            <a:endParaRPr lang="zh-CN" altLang="en-US" b="1" dirty="0">
              <a:solidFill>
                <a:srgbClr val="1B2A95"/>
              </a:solidFill>
              <a:latin typeface="Times New Roman" panose="02020603050405020304" pitchFamily="18" charset="0"/>
              <a:ea typeface="楷体" panose="02010609060101010101" pitchFamily="49" charset="-122"/>
            </a:endParaRPr>
          </a:p>
          <a:p>
            <a:pPr lvl="1"/>
            <a:r>
              <a:rPr lang="zh-CN" altLang="en-US" b="1" dirty="0">
                <a:solidFill>
                  <a:srgbClr val="1B2A95"/>
                </a:solidFill>
                <a:latin typeface="Times New Roman" panose="02020603050405020304" pitchFamily="18" charset="0"/>
                <a:ea typeface="楷体" panose="02010609060101010101" pitchFamily="49" charset="-122"/>
              </a:rPr>
              <a:t>人们要与计算机交流信息也需要解决一个“语言”问题，这就是计算机的程序设计语言。 </a:t>
            </a:r>
            <a:endParaRPr lang="zh-CN" altLang="en-US" b="1" dirty="0">
              <a:solidFill>
                <a:srgbClr val="1B2A95"/>
              </a:solidFill>
              <a:latin typeface="Times New Roman" panose="02020603050405020304" pitchFamily="18" charset="0"/>
              <a:ea typeface="楷体" panose="02010609060101010101" pitchFamily="49" charset="-122"/>
            </a:endParaRPr>
          </a:p>
          <a:p>
            <a:pPr lvl="1"/>
            <a:r>
              <a:rPr lang="zh-CN" altLang="en-US" b="1" dirty="0">
                <a:solidFill>
                  <a:srgbClr val="1B2A95"/>
                </a:solidFill>
                <a:latin typeface="Times New Roman" panose="02020603050405020304" pitchFamily="18" charset="0"/>
                <a:ea typeface="楷体" panose="02010609060101010101" pitchFamily="49" charset="-122"/>
              </a:rPr>
              <a:t>计算机程序设计语言是人们为了向计算机准确描述实际情况而设计的，它经历了</a:t>
            </a:r>
            <a:r>
              <a:rPr lang="zh-CN" altLang="en-US" b="1" dirty="0">
                <a:solidFill>
                  <a:srgbClr val="FF0000"/>
                </a:solidFill>
                <a:latin typeface="Times New Roman" panose="02020603050405020304" pitchFamily="18" charset="0"/>
                <a:ea typeface="楷体" panose="02010609060101010101" pitchFamily="49" charset="-122"/>
              </a:rPr>
              <a:t>机器语言、汇编语言、高级程序设计语言</a:t>
            </a:r>
            <a:r>
              <a:rPr lang="zh-CN" altLang="en-US" b="1" dirty="0">
                <a:solidFill>
                  <a:srgbClr val="1B2A95"/>
                </a:solidFill>
                <a:latin typeface="Times New Roman" panose="02020603050405020304" pitchFamily="18" charset="0"/>
                <a:ea typeface="楷体" panose="02010609060101010101" pitchFamily="49" charset="-122"/>
              </a:rPr>
              <a:t>的发展历史。 </a:t>
            </a:r>
            <a:endParaRPr lang="zh-CN" altLang="en-US" b="1" dirty="0">
              <a:solidFill>
                <a:srgbClr val="1B2A95"/>
              </a:solidFill>
              <a:latin typeface="Times New Roman" panose="02020603050405020304" pitchFamily="18" charset="0"/>
              <a:ea typeface="楷体" panose="02010609060101010101" pitchFamily="49" charset="-122"/>
            </a:endParaRPr>
          </a:p>
          <a:p>
            <a:pPr lvl="1"/>
            <a:r>
              <a:rPr lang="zh-CN" altLang="en-US" b="1" dirty="0">
                <a:solidFill>
                  <a:srgbClr val="1B2A95"/>
                </a:solidFill>
                <a:latin typeface="Times New Roman" panose="02020603050405020304" pitchFamily="18" charset="0"/>
                <a:ea typeface="楷体" panose="02010609060101010101" pitchFamily="49" charset="-122"/>
              </a:rPr>
              <a:t>目前较为适合人们思维逻辑的语言应该是</a:t>
            </a:r>
            <a:r>
              <a:rPr lang="zh-CN" altLang="en-US" b="1" dirty="0">
                <a:solidFill>
                  <a:srgbClr val="FF0000"/>
                </a:solidFill>
                <a:latin typeface="Times New Roman" panose="02020603050405020304" pitchFamily="18" charset="0"/>
                <a:ea typeface="楷体" panose="02010609060101010101" pitchFamily="49" charset="-122"/>
              </a:rPr>
              <a:t>面向对象的程序设计语言</a:t>
            </a:r>
            <a:r>
              <a:rPr lang="zh-CN" altLang="en-US" b="1" dirty="0">
                <a:solidFill>
                  <a:srgbClr val="1B2A95"/>
                </a:solidFill>
                <a:latin typeface="Times New Roman" panose="02020603050405020304" pitchFamily="18" charset="0"/>
                <a:ea typeface="楷体" panose="02010609060101010101" pitchFamily="49" charset="-122"/>
              </a:rPr>
              <a:t>。</a:t>
            </a:r>
            <a:endParaRPr lang="zh-CN" altLang="en-US" b="1" dirty="0">
              <a:solidFill>
                <a:srgbClr val="1B2A95"/>
              </a:solidFill>
              <a:latin typeface="Times New Roman" panose="02020603050405020304" pitchFamily="18" charset="0"/>
              <a:ea typeface="楷体" panose="02010609060101010101" pitchFamily="49" charset="-122"/>
            </a:endParaRPr>
          </a:p>
          <a:p>
            <a:pPr lvl="1"/>
            <a:r>
              <a:rPr lang="en-US" altLang="zh-CN" b="1">
                <a:solidFill>
                  <a:srgbClr val="1B2A95"/>
                </a:solidFill>
                <a:latin typeface="Times New Roman" panose="02020603050405020304" pitchFamily="18" charset="0"/>
                <a:ea typeface="楷体" panose="02010609060101010101" pitchFamily="49" charset="-122"/>
              </a:rPr>
              <a:t>Java</a:t>
            </a:r>
            <a:r>
              <a:rPr lang="zh-CN" altLang="en-US" b="1" dirty="0">
                <a:solidFill>
                  <a:srgbClr val="1B2A95"/>
                </a:solidFill>
                <a:latin typeface="Times New Roman" panose="02020603050405020304" pitchFamily="18" charset="0"/>
                <a:ea typeface="楷体" panose="02010609060101010101" pitchFamily="49" charset="-122"/>
              </a:rPr>
              <a:t>是一种面向对象的程序设计语言。</a:t>
            </a:r>
            <a:r>
              <a:rPr lang="zh-CN" altLang="en-US" b="1" dirty="0">
                <a:solidFill>
                  <a:srgbClr val="1B2A95"/>
                </a:solidFill>
                <a:latin typeface="楷体_GB2312" pitchFamily="49" charset="-122"/>
                <a:ea typeface="楷体_GB2312" pitchFamily="49" charset="-122"/>
              </a:rPr>
              <a:t> </a:t>
            </a:r>
            <a:endParaRPr lang="zh-CN" altLang="en-US" b="1" dirty="0">
              <a:solidFill>
                <a:srgbClr val="1B2A95"/>
              </a:solidFill>
              <a:latin typeface="楷体_GB2312" pitchFamily="49" charset="-122"/>
              <a:ea typeface="楷体_GB2312"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69634" name="Picture 3" descr="cis400langs"/>
          <p:cNvPicPr>
            <a:picLocks noChangeAspect="1"/>
          </p:cNvPicPr>
          <p:nvPr/>
        </p:nvPicPr>
        <p:blipFill>
          <a:blip r:embed="rId1"/>
          <a:stretch>
            <a:fillRect/>
          </a:stretch>
        </p:blipFill>
        <p:spPr>
          <a:xfrm>
            <a:off x="1905000" y="914400"/>
            <a:ext cx="5257800" cy="5105400"/>
          </a:xfrm>
          <a:prstGeom prst="rect">
            <a:avLst/>
          </a:prstGeom>
          <a:noFill/>
          <a:ln w="9525">
            <a:noFill/>
          </a:ln>
        </p:spPr>
      </p:pic>
      <p:sp>
        <p:nvSpPr>
          <p:cNvPr id="69635" name="Text Box 4"/>
          <p:cNvSpPr txBox="1"/>
          <p:nvPr/>
        </p:nvSpPr>
        <p:spPr>
          <a:xfrm>
            <a:off x="990600" y="6438900"/>
            <a:ext cx="7312025" cy="396875"/>
          </a:xfrm>
          <a:prstGeom prst="rect">
            <a:avLst/>
          </a:prstGeom>
          <a:solidFill>
            <a:schemeClr val="bg1"/>
          </a:solidFill>
          <a:ln w="9525">
            <a:noFill/>
          </a:ln>
        </p:spPr>
        <p:txBody>
          <a:bodyPr wrap="none" anchor="t">
            <a:spAutoFit/>
          </a:bodyPr>
          <a:p>
            <a:pPr eaLnBrk="0" hangingPunct="0">
              <a:spcBef>
                <a:spcPct val="50000"/>
              </a:spcBef>
            </a:pPr>
            <a:r>
              <a:rPr lang="en-US" altLang="zh-CN" sz="2000" b="0">
                <a:latin typeface="Times New Roman" panose="02020603050405020304" pitchFamily="18" charset="0"/>
                <a:ea typeface="方正姚体" panose="02010601030101010101" pitchFamily="2" charset="-122"/>
              </a:rPr>
              <a:t>Image from http://www.engin.umd.umich.edu/CIS/course.des/cis400/</a:t>
            </a:r>
            <a:r>
              <a:rPr lang="en-US" altLang="zh-CN" b="0">
                <a:latin typeface="Times New Roman" panose="02020603050405020304" pitchFamily="18" charset="0"/>
                <a:ea typeface="方正姚体" panose="02010601030101010101" pitchFamily="2" charset="-122"/>
              </a:rPr>
              <a:t> </a:t>
            </a:r>
            <a:endParaRPr lang="en-US" altLang="zh-CN" b="0">
              <a:latin typeface="Times New Roman" panose="02020603050405020304" pitchFamily="18" charset="0"/>
              <a:ea typeface="方正姚体" panose="02010601030101010101" pitchFamily="2" charset="-122"/>
            </a:endParaRPr>
          </a:p>
        </p:txBody>
      </p:sp>
      <p:sp>
        <p:nvSpPr>
          <p:cNvPr id="69636"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0658"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1.1.1 Java</a:t>
            </a:r>
            <a:r>
              <a:rPr lang="zh-CN" altLang="en-US" sz="3200" dirty="0">
                <a:solidFill>
                  <a:srgbClr val="17385F"/>
                </a:solidFill>
                <a:latin typeface="Times New Roman" panose="02020603050405020304" pitchFamily="18" charset="0"/>
                <a:ea typeface="楷体_GB2312" pitchFamily="49" charset="-122"/>
              </a:rPr>
              <a:t>语言</a:t>
            </a:r>
            <a:endParaRPr lang="zh-CN" altLang="en-US" sz="3200" dirty="0">
              <a:solidFill>
                <a:srgbClr val="17385F"/>
              </a:solidFill>
              <a:latin typeface="Times New Roman" panose="02020603050405020304" pitchFamily="18" charset="0"/>
              <a:ea typeface="楷体_GB2312" pitchFamily="49" charset="-122"/>
            </a:endParaRPr>
          </a:p>
        </p:txBody>
      </p:sp>
      <p:sp>
        <p:nvSpPr>
          <p:cNvPr id="250884" name="Text Box 4"/>
          <p:cNvSpPr txBox="1"/>
          <p:nvPr/>
        </p:nvSpPr>
        <p:spPr>
          <a:xfrm>
            <a:off x="990600" y="1773238"/>
            <a:ext cx="7924800" cy="4724400"/>
          </a:xfrm>
          <a:prstGeom prst="rect">
            <a:avLst/>
          </a:prstGeom>
          <a:noFill/>
          <a:ln w="9525">
            <a:noFill/>
          </a:ln>
        </p:spPr>
        <p:txBody>
          <a:bodyPr anchor="t">
            <a:spAutoFit/>
          </a:bodyPr>
          <a:p>
            <a:pPr>
              <a:spcBef>
                <a:spcPct val="50000"/>
              </a:spcBef>
              <a:buClr>
                <a:srgbClr val="C00000"/>
              </a:buClr>
              <a:buFont typeface="Wingdings" panose="05000000000000000000" pitchFamily="2" charset="2"/>
              <a:buChar char="Ø"/>
            </a:pPr>
            <a:r>
              <a:rPr lang="en-US" altLang="zh-CN" sz="3200" b="0">
                <a:solidFill>
                  <a:srgbClr val="1B2A95"/>
                </a:solidFill>
                <a:latin typeface="Times New Roman" panose="02020603050405020304" pitchFamily="18" charset="0"/>
                <a:ea typeface="楷体" panose="02010609060101010101" pitchFamily="49" charset="-122"/>
              </a:rPr>
              <a:t>“</a:t>
            </a:r>
            <a:r>
              <a:rPr lang="en-US" altLang="zh-CN" sz="3200" b="0">
                <a:solidFill>
                  <a:srgbClr val="FF0000"/>
                </a:solidFill>
                <a:latin typeface="Times New Roman" panose="02020603050405020304" pitchFamily="18" charset="0"/>
                <a:ea typeface="楷体" panose="02010609060101010101" pitchFamily="49" charset="-122"/>
              </a:rPr>
              <a:t>write  once</a:t>
            </a:r>
            <a:r>
              <a:rPr lang="zh-CN" altLang="en-US" sz="3200" b="0" dirty="0">
                <a:solidFill>
                  <a:srgbClr val="FF0000"/>
                </a:solidFill>
                <a:latin typeface="Times New Roman" panose="02020603050405020304" pitchFamily="18" charset="0"/>
                <a:ea typeface="楷体" panose="02010609060101010101" pitchFamily="49" charset="-122"/>
              </a:rPr>
              <a:t>，</a:t>
            </a:r>
            <a:r>
              <a:rPr lang="en-US" altLang="zh-CN" sz="3200" b="0">
                <a:solidFill>
                  <a:srgbClr val="FF0000"/>
                </a:solidFill>
                <a:latin typeface="Times New Roman" panose="02020603050405020304" pitchFamily="18" charset="0"/>
                <a:ea typeface="楷体" panose="02010609060101010101" pitchFamily="49" charset="-122"/>
              </a:rPr>
              <a:t>run  anywhere</a:t>
            </a:r>
            <a:r>
              <a:rPr lang="en-US" altLang="zh-CN" sz="3200" b="0">
                <a:solidFill>
                  <a:srgbClr val="1B2A95"/>
                </a:solidFill>
                <a:latin typeface="Times New Roman" panose="02020603050405020304" pitchFamily="18" charset="0"/>
                <a:ea typeface="楷体" panose="02010609060101010101" pitchFamily="49" charset="-122"/>
              </a:rPr>
              <a:t>”</a:t>
            </a:r>
            <a:endParaRPr lang="en-US" altLang="zh-CN" sz="3200" b="0">
              <a:solidFill>
                <a:srgbClr val="1B2A95"/>
              </a:solidFill>
              <a:latin typeface="Times New Roman" panose="02020603050405020304" pitchFamily="18" charset="0"/>
              <a:ea typeface="楷体" panose="02010609060101010101" pitchFamily="49" charset="-122"/>
            </a:endParaRPr>
          </a:p>
          <a:p>
            <a:pPr>
              <a:spcBef>
                <a:spcPct val="50000"/>
              </a:spcBef>
              <a:buClr>
                <a:srgbClr val="C00000"/>
              </a:buClr>
              <a:buFont typeface="Wingdings" panose="05000000000000000000" pitchFamily="2" charset="2"/>
              <a:buChar char="Ø"/>
            </a:pPr>
            <a:r>
              <a:rPr lang="en-US" altLang="zh-CN" sz="3200" b="0">
                <a:solidFill>
                  <a:srgbClr val="1B2A95"/>
                </a:solidFill>
                <a:latin typeface="Times New Roman" panose="02020603050405020304" pitchFamily="18" charset="0"/>
                <a:ea typeface="楷体" panose="02010609060101010101" pitchFamily="49" charset="-122"/>
              </a:rPr>
              <a:t>Java</a:t>
            </a:r>
            <a:r>
              <a:rPr lang="zh-CN" altLang="en-US" sz="3200" b="0" dirty="0">
                <a:solidFill>
                  <a:srgbClr val="1B2A95"/>
                </a:solidFill>
                <a:latin typeface="Times New Roman" panose="02020603050405020304" pitchFamily="18" charset="0"/>
                <a:ea typeface="楷体" panose="02010609060101010101" pitchFamily="49" charset="-122"/>
              </a:rPr>
              <a:t>语言是一种高级编程语言，是</a:t>
            </a:r>
            <a:r>
              <a:rPr lang="en-US" altLang="zh-CN" sz="3200" b="0">
                <a:solidFill>
                  <a:srgbClr val="1B2A95"/>
                </a:solidFill>
                <a:latin typeface="Times New Roman" panose="02020603050405020304" pitchFamily="18" charset="0"/>
                <a:ea typeface="楷体" panose="02010609060101010101" pitchFamily="49" charset="-122"/>
              </a:rPr>
              <a:t>SUN</a:t>
            </a:r>
            <a:r>
              <a:rPr lang="zh-CN" altLang="en-US" sz="3200" b="0" dirty="0">
                <a:solidFill>
                  <a:srgbClr val="1B2A95"/>
                </a:solidFill>
                <a:latin typeface="Times New Roman" panose="02020603050405020304" pitchFamily="18" charset="0"/>
                <a:ea typeface="楷体" panose="02010609060101010101" pitchFamily="49" charset="-122"/>
              </a:rPr>
              <a:t>公司于</a:t>
            </a:r>
            <a:r>
              <a:rPr lang="en-US" altLang="zh-CN" sz="3200" b="0">
                <a:solidFill>
                  <a:srgbClr val="1B2A95"/>
                </a:solidFill>
                <a:latin typeface="Times New Roman" panose="02020603050405020304" pitchFamily="18" charset="0"/>
                <a:ea typeface="楷体" panose="02010609060101010101" pitchFamily="49" charset="-122"/>
              </a:rPr>
              <a:t>1995</a:t>
            </a:r>
            <a:r>
              <a:rPr lang="zh-CN" altLang="en-US" sz="3200" b="0" dirty="0">
                <a:solidFill>
                  <a:srgbClr val="1B2A95"/>
                </a:solidFill>
                <a:latin typeface="Times New Roman" panose="02020603050405020304" pitchFamily="18" charset="0"/>
                <a:ea typeface="楷体" panose="02010609060101010101" pitchFamily="49" charset="-122"/>
              </a:rPr>
              <a:t>年推出的类似于</a:t>
            </a:r>
            <a:r>
              <a:rPr lang="en-US" altLang="zh-CN" sz="3200" b="0">
                <a:solidFill>
                  <a:srgbClr val="1B2A95"/>
                </a:solidFill>
                <a:latin typeface="Times New Roman" panose="02020603050405020304" pitchFamily="18" charset="0"/>
                <a:ea typeface="楷体" panose="02010609060101010101" pitchFamily="49" charset="-122"/>
              </a:rPr>
              <a:t>C++</a:t>
            </a:r>
            <a:r>
              <a:rPr lang="zh-CN" altLang="en-US" sz="3200" b="0" dirty="0">
                <a:solidFill>
                  <a:srgbClr val="1B2A95"/>
                </a:solidFill>
                <a:latin typeface="Times New Roman" panose="02020603050405020304" pitchFamily="18" charset="0"/>
                <a:ea typeface="楷体" panose="02010609060101010101" pitchFamily="49" charset="-122"/>
              </a:rPr>
              <a:t>语言的语言，它与</a:t>
            </a:r>
            <a:r>
              <a:rPr lang="en-US" altLang="zh-CN" sz="3200" b="0">
                <a:solidFill>
                  <a:srgbClr val="1B2A95"/>
                </a:solidFill>
                <a:latin typeface="Times New Roman" panose="02020603050405020304" pitchFamily="18" charset="0"/>
                <a:ea typeface="楷体" panose="02010609060101010101" pitchFamily="49" charset="-122"/>
              </a:rPr>
              <a:t>Internet</a:t>
            </a:r>
            <a:r>
              <a:rPr lang="zh-CN" altLang="en-US" sz="3200" b="0" dirty="0">
                <a:solidFill>
                  <a:srgbClr val="1B2A95"/>
                </a:solidFill>
                <a:latin typeface="Times New Roman" panose="02020603050405020304" pitchFamily="18" charset="0"/>
                <a:ea typeface="楷体" panose="02010609060101010101" pitchFamily="49" charset="-122"/>
              </a:rPr>
              <a:t>结合，其最大特点是可以在不同的平台环境上运行。</a:t>
            </a:r>
            <a:endParaRPr lang="en-US" altLang="zh-CN" sz="3200" b="0">
              <a:solidFill>
                <a:srgbClr val="1B2A95"/>
              </a:solidFill>
              <a:latin typeface="Times New Roman" panose="02020603050405020304" pitchFamily="18" charset="0"/>
              <a:ea typeface="楷体" panose="02010609060101010101" pitchFamily="49" charset="-122"/>
            </a:endParaRPr>
          </a:p>
          <a:p>
            <a:pPr>
              <a:spcBef>
                <a:spcPct val="50000"/>
              </a:spcBef>
              <a:buClr>
                <a:srgbClr val="C00000"/>
              </a:buClr>
              <a:buFont typeface="Wingdings" panose="05000000000000000000" pitchFamily="2" charset="2"/>
              <a:buChar char="Ø"/>
            </a:pPr>
            <a:r>
              <a:rPr lang="zh-CN" altLang="en-US" sz="3200" b="0" dirty="0">
                <a:solidFill>
                  <a:srgbClr val="1B2A95"/>
                </a:solidFill>
                <a:latin typeface="Times New Roman" panose="02020603050405020304" pitchFamily="18" charset="0"/>
                <a:ea typeface="楷体" panose="02010609060101010101" pitchFamily="49" charset="-122"/>
              </a:rPr>
              <a:t>二十世纪十大科技成果之一</a:t>
            </a:r>
            <a:endParaRPr lang="en-US" altLang="zh-CN" sz="3200" b="0">
              <a:solidFill>
                <a:srgbClr val="1B2A95"/>
              </a:solidFill>
              <a:latin typeface="Times New Roman" panose="02020603050405020304" pitchFamily="18" charset="0"/>
              <a:ea typeface="楷体" panose="02010609060101010101" pitchFamily="49" charset="-122"/>
            </a:endParaRPr>
          </a:p>
          <a:p>
            <a:pPr>
              <a:spcBef>
                <a:spcPct val="50000"/>
              </a:spcBef>
              <a:buClr>
                <a:srgbClr val="C00000"/>
              </a:buClr>
              <a:buFont typeface="Wingdings" panose="05000000000000000000" pitchFamily="2" charset="2"/>
              <a:buChar char="Ø"/>
            </a:pPr>
            <a:r>
              <a:rPr lang="en-US" altLang="zh-CN" sz="3200" b="0">
                <a:solidFill>
                  <a:srgbClr val="1B2A95"/>
                </a:solidFill>
                <a:latin typeface="Times New Roman" panose="02020603050405020304" pitchFamily="18" charset="0"/>
                <a:ea typeface="楷体" panose="02010609060101010101" pitchFamily="49" charset="-122"/>
              </a:rPr>
              <a:t>Bill gates</a:t>
            </a:r>
            <a:r>
              <a:rPr lang="zh-CN" altLang="en-US" sz="3200" b="0" dirty="0">
                <a:solidFill>
                  <a:srgbClr val="1B2A95"/>
                </a:solidFill>
                <a:latin typeface="Times New Roman" panose="02020603050405020304" pitchFamily="18" charset="0"/>
                <a:ea typeface="楷体" panose="02010609060101010101" pitchFamily="49" charset="-122"/>
              </a:rPr>
              <a:t>对</a:t>
            </a:r>
            <a:r>
              <a:rPr lang="en-US" altLang="zh-CN" sz="3200" b="0">
                <a:solidFill>
                  <a:srgbClr val="1B2A95"/>
                </a:solidFill>
                <a:latin typeface="Times New Roman" panose="02020603050405020304" pitchFamily="18" charset="0"/>
                <a:ea typeface="楷体" panose="02010609060101010101" pitchFamily="49" charset="-122"/>
              </a:rPr>
              <a:t>Java</a:t>
            </a:r>
            <a:r>
              <a:rPr lang="zh-CN" altLang="en-US" sz="3200" b="0" dirty="0">
                <a:solidFill>
                  <a:srgbClr val="1B2A95"/>
                </a:solidFill>
                <a:latin typeface="Times New Roman" panose="02020603050405020304" pitchFamily="18" charset="0"/>
                <a:ea typeface="楷体" panose="02010609060101010101" pitchFamily="49" charset="-122"/>
              </a:rPr>
              <a:t>语言的评价：“</a:t>
            </a:r>
            <a:r>
              <a:rPr lang="en-US" altLang="zh-CN" sz="3200" b="0">
                <a:solidFill>
                  <a:srgbClr val="FF0000"/>
                </a:solidFill>
                <a:latin typeface="Times New Roman" panose="02020603050405020304" pitchFamily="18" charset="0"/>
                <a:ea typeface="楷体" panose="02010609060101010101" pitchFamily="49" charset="-122"/>
              </a:rPr>
              <a:t>Java</a:t>
            </a:r>
            <a:r>
              <a:rPr lang="zh-CN" altLang="en-US" sz="3200" b="0" dirty="0">
                <a:solidFill>
                  <a:srgbClr val="FF0000"/>
                </a:solidFill>
                <a:latin typeface="Times New Roman" panose="02020603050405020304" pitchFamily="18" charset="0"/>
                <a:ea typeface="楷体" panose="02010609060101010101" pitchFamily="49" charset="-122"/>
              </a:rPr>
              <a:t>是长时间以来最为卓越的程序设计语言</a:t>
            </a:r>
            <a:r>
              <a:rPr lang="zh-CN" altLang="en-US" sz="3200" b="0" dirty="0">
                <a:solidFill>
                  <a:srgbClr val="1B2A95"/>
                </a:solidFill>
                <a:latin typeface="Times New Roman" panose="02020603050405020304" pitchFamily="18" charset="0"/>
                <a:ea typeface="楷体" panose="02010609060101010101" pitchFamily="49" charset="-122"/>
              </a:rPr>
              <a:t>”。</a:t>
            </a:r>
            <a:r>
              <a:rPr lang="en-US" altLang="zh-CN" sz="3200" b="0">
                <a:solidFill>
                  <a:srgbClr val="1B2A95"/>
                </a:solidFill>
                <a:latin typeface="Times New Roman" panose="02020603050405020304" pitchFamily="18" charset="0"/>
                <a:ea typeface="楷体_GB2312" pitchFamily="49" charset="-122"/>
              </a:rPr>
              <a:t> </a:t>
            </a:r>
            <a:endParaRPr lang="en-US" altLang="zh-CN" sz="3200" b="0">
              <a:solidFill>
                <a:srgbClr val="1B2A95"/>
              </a:solidFill>
              <a:latin typeface="Times New Roman" panose="02020603050405020304" pitchFamily="18" charset="0"/>
              <a:ea typeface="楷体_GB2312" pitchFamily="49" charset="-122"/>
            </a:endParaRPr>
          </a:p>
        </p:txBody>
      </p:sp>
      <p:sp>
        <p:nvSpPr>
          <p:cNvPr id="70660"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0884"/>
                                        </p:tgtEl>
                                        <p:attrNameLst>
                                          <p:attrName>style.visibility</p:attrName>
                                        </p:attrNameLst>
                                      </p:cBhvr>
                                      <p:to>
                                        <p:strVal val="visible"/>
                                      </p:to>
                                    </p:set>
                                    <p:animEffect transition="in" filter="wipe(left)">
                                      <p:cBhvr>
                                        <p:cTn id="7" dur="500"/>
                                        <p:tgtEl>
                                          <p:spTgt spid="250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2706" name="Rectangle 3"/>
          <p:cNvSpPr>
            <a:spLocks noGrp="1"/>
          </p:cNvSpPr>
          <p:nvPr>
            <p:ph type="body"/>
          </p:nvPr>
        </p:nvSpPr>
        <p:spPr>
          <a:xfrm>
            <a:off x="838200" y="839470"/>
            <a:ext cx="5410200" cy="5410200"/>
          </a:xfrm>
        </p:spPr>
        <p:txBody>
          <a:bodyPr anchor="t"/>
          <a:p>
            <a:pPr marL="358775" indent="-264795">
              <a:lnSpc>
                <a:spcPct val="90000"/>
              </a:lnSpc>
              <a:spcBef>
                <a:spcPct val="50000"/>
              </a:spcBef>
              <a:buClr>
                <a:srgbClr val="C00000"/>
              </a:buClr>
              <a:buNone/>
            </a:pPr>
            <a:r>
              <a:rPr lang="en-US" altLang="zh-CN" b="1">
                <a:solidFill>
                  <a:srgbClr val="17385F"/>
                </a:solidFill>
                <a:latin typeface="Times New Roman" panose="02020603050405020304" pitchFamily="18" charset="0"/>
                <a:ea typeface="楷体_GB2312" pitchFamily="49" charset="-122"/>
              </a:rPr>
              <a:t>1.1.2 Java</a:t>
            </a:r>
            <a:r>
              <a:rPr lang="zh-CN" altLang="en-US" b="1" dirty="0">
                <a:solidFill>
                  <a:srgbClr val="17385F"/>
                </a:solidFill>
                <a:latin typeface="Times New Roman" panose="02020603050405020304" pitchFamily="18" charset="0"/>
                <a:ea typeface="楷体_GB2312" pitchFamily="49" charset="-122"/>
              </a:rPr>
              <a:t>的发展历史</a:t>
            </a:r>
            <a:endParaRPr lang="en-US" altLang="zh-CN" b="1">
              <a:solidFill>
                <a:srgbClr val="17385F"/>
              </a:solidFill>
              <a:latin typeface="Times New Roman" panose="02020603050405020304" pitchFamily="18" charset="0"/>
              <a:ea typeface="楷体_GB2312" pitchFamily="49" charset="-122"/>
            </a:endParaRPr>
          </a:p>
          <a:p>
            <a:pPr marL="358775" indent="-264795">
              <a:lnSpc>
                <a:spcPct val="90000"/>
              </a:lnSpc>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1990</a:t>
            </a:r>
            <a:r>
              <a:rPr lang="zh-CN" altLang="en-US" sz="1800" b="1" dirty="0">
                <a:solidFill>
                  <a:srgbClr val="1B2A95"/>
                </a:solidFill>
                <a:latin typeface="Times New Roman" panose="02020603050405020304" pitchFamily="18" charset="0"/>
                <a:ea typeface="楷体" panose="02010609060101010101" pitchFamily="49" charset="-122"/>
              </a:rPr>
              <a:t>，</a:t>
            </a:r>
            <a:r>
              <a:rPr lang="en-US" altLang="zh-CN" sz="1800" b="1">
                <a:solidFill>
                  <a:srgbClr val="1B2A95"/>
                </a:solidFill>
                <a:latin typeface="Times New Roman" panose="02020603050405020304" pitchFamily="18" charset="0"/>
                <a:ea typeface="楷体" panose="02010609060101010101" pitchFamily="49" charset="-122"/>
              </a:rPr>
              <a:t>Sun Microsystems</a:t>
            </a:r>
            <a:r>
              <a:rPr lang="zh-CN" altLang="en-US" sz="1800" b="1" dirty="0">
                <a:solidFill>
                  <a:srgbClr val="1B2A95"/>
                </a:solidFill>
                <a:latin typeface="Times New Roman" panose="02020603050405020304" pitchFamily="18" charset="0"/>
                <a:ea typeface="楷体" panose="02010609060101010101" pitchFamily="49" charset="-122"/>
              </a:rPr>
              <a:t>公司，</a:t>
            </a:r>
            <a:r>
              <a:rPr lang="en-US" altLang="zh-CN" sz="1800" b="1">
                <a:solidFill>
                  <a:srgbClr val="1B2A95"/>
                </a:solidFill>
                <a:latin typeface="Times New Roman" panose="02020603050405020304" pitchFamily="18" charset="0"/>
                <a:ea typeface="楷体" panose="02010609060101010101" pitchFamily="49" charset="-122"/>
              </a:rPr>
              <a:t>James Gosling</a:t>
            </a:r>
            <a:r>
              <a:rPr lang="zh-CN" altLang="en-US" sz="1800" b="1" dirty="0">
                <a:solidFill>
                  <a:srgbClr val="1B2A95"/>
                </a:solidFill>
                <a:latin typeface="Times New Roman" panose="02020603050405020304" pitchFamily="18" charset="0"/>
                <a:ea typeface="楷体" panose="02010609060101010101" pitchFamily="49" charset="-122"/>
              </a:rPr>
              <a:t>和</a:t>
            </a:r>
            <a:r>
              <a:rPr lang="en-US" altLang="zh-CN" sz="1800" b="1">
                <a:solidFill>
                  <a:srgbClr val="1B2A95"/>
                </a:solidFill>
                <a:latin typeface="Times New Roman" panose="02020603050405020304" pitchFamily="18" charset="0"/>
                <a:ea typeface="楷体" panose="02010609060101010101" pitchFamily="49" charset="-122"/>
              </a:rPr>
              <a:t>Bill Joy</a:t>
            </a:r>
            <a:r>
              <a:rPr lang="zh-CN" altLang="en-US" sz="1800" b="1" dirty="0">
                <a:solidFill>
                  <a:srgbClr val="1B2A95"/>
                </a:solidFill>
                <a:latin typeface="Times New Roman" panose="02020603050405020304" pitchFamily="18" charset="0"/>
                <a:ea typeface="楷体" panose="02010609060101010101" pitchFamily="49" charset="-122"/>
              </a:rPr>
              <a:t>负责，</a:t>
            </a:r>
            <a:r>
              <a:rPr lang="en-US" altLang="zh-CN" sz="1800" b="1">
                <a:solidFill>
                  <a:srgbClr val="1B2A95"/>
                </a:solidFill>
                <a:latin typeface="Times New Roman" panose="02020603050405020304" pitchFamily="18" charset="0"/>
                <a:ea typeface="楷体" panose="02010609060101010101" pitchFamily="49" charset="-122"/>
              </a:rPr>
              <a:t>Green</a:t>
            </a:r>
            <a:r>
              <a:rPr lang="zh-CN" altLang="en-US" sz="1800" b="1" dirty="0">
                <a:solidFill>
                  <a:srgbClr val="1B2A95"/>
                </a:solidFill>
                <a:latin typeface="Times New Roman" panose="02020603050405020304" pitchFamily="18" charset="0"/>
                <a:ea typeface="楷体" panose="02010609060101010101" pitchFamily="49" charset="-122"/>
              </a:rPr>
              <a:t>项目</a:t>
            </a:r>
            <a:r>
              <a:rPr lang="en-US" altLang="zh-CN" sz="1800" b="1">
                <a:solidFill>
                  <a:srgbClr val="1B2A95"/>
                </a:solidFill>
                <a:latin typeface="Times New Roman" panose="02020603050405020304" pitchFamily="18" charset="0"/>
                <a:ea typeface="楷体" panose="02010609060101010101" pitchFamily="49" charset="-122"/>
              </a:rPr>
              <a:t>-</a:t>
            </a:r>
            <a:r>
              <a:rPr lang="zh-CN" altLang="en-US" sz="1800" dirty="0">
                <a:solidFill>
                  <a:srgbClr val="1B2A95"/>
                </a:solidFill>
                <a:latin typeface="Times New Roman" panose="02020603050405020304" pitchFamily="18" charset="0"/>
                <a:ea typeface="楷体" panose="02010609060101010101" pitchFamily="49" charset="-122"/>
              </a:rPr>
              <a:t>用于智能消费型电子产品的语言</a:t>
            </a:r>
            <a:r>
              <a:rPr lang="en-US" altLang="zh-CN" sz="1800">
                <a:solidFill>
                  <a:srgbClr val="1B2A95"/>
                </a:solidFill>
                <a:latin typeface="Times New Roman" panose="02020603050405020304" pitchFamily="18" charset="0"/>
                <a:ea typeface="楷体" panose="02010609060101010101" pitchFamily="49" charset="-122"/>
              </a:rPr>
              <a:t>-</a:t>
            </a:r>
            <a:r>
              <a:rPr lang="zh-CN" altLang="en-US" sz="1800" b="1" dirty="0">
                <a:solidFill>
                  <a:srgbClr val="1B2A95"/>
                </a:solidFill>
                <a:latin typeface="Times New Roman" panose="02020603050405020304" pitchFamily="18" charset="0"/>
                <a:ea typeface="楷体" panose="02010609060101010101" pitchFamily="49" charset="-122"/>
              </a:rPr>
              <a:t>基于 </a:t>
            </a:r>
            <a:r>
              <a:rPr lang="en-US" altLang="zh-CN" sz="1800" b="1">
                <a:solidFill>
                  <a:srgbClr val="1B2A95"/>
                </a:solidFill>
                <a:latin typeface="Times New Roman" panose="02020603050405020304" pitchFamily="18" charset="0"/>
                <a:ea typeface="楷体" panose="02010609060101010101" pitchFamily="49" charset="-122"/>
              </a:rPr>
              <a:t>C and C++</a:t>
            </a:r>
            <a:r>
              <a:rPr lang="zh-CN" altLang="en-US" sz="1800" b="1" dirty="0">
                <a:solidFill>
                  <a:srgbClr val="1B2A95"/>
                </a:solidFill>
                <a:latin typeface="Times New Roman" panose="02020603050405020304" pitchFamily="18" charset="0"/>
                <a:ea typeface="楷体" panose="02010609060101010101" pitchFamily="49" charset="-122"/>
              </a:rPr>
              <a:t>的</a:t>
            </a:r>
            <a:r>
              <a:rPr lang="en-US" altLang="zh-CN" sz="1800" b="1">
                <a:solidFill>
                  <a:srgbClr val="1B2A95"/>
                </a:solidFill>
                <a:latin typeface="Times New Roman" panose="02020603050405020304" pitchFamily="18" charset="0"/>
                <a:ea typeface="楷体" panose="02010609060101010101" pitchFamily="49" charset="-122"/>
              </a:rPr>
              <a:t>Oak</a:t>
            </a:r>
            <a:endParaRPr lang="en-US" altLang="zh-CN" sz="1800" b="1">
              <a:solidFill>
                <a:srgbClr val="1B2A95"/>
              </a:solidFill>
              <a:latin typeface="Times New Roman" panose="02020603050405020304" pitchFamily="18" charset="0"/>
              <a:ea typeface="楷体" panose="02010609060101010101" pitchFamily="49" charset="-12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Sun</a:t>
            </a:r>
            <a:r>
              <a:rPr lang="zh-CN" altLang="en-US" sz="1800" b="1" dirty="0">
                <a:solidFill>
                  <a:srgbClr val="1B2A95"/>
                </a:solidFill>
                <a:latin typeface="Times New Roman" panose="02020603050405020304" pitchFamily="18" charset="0"/>
                <a:ea typeface="楷体" panose="02010609060101010101" pitchFamily="49" charset="-122"/>
              </a:rPr>
              <a:t>在争取电视机上的计算机控制器项目中失利，</a:t>
            </a:r>
            <a:r>
              <a:rPr lang="en-US" altLang="zh-CN" sz="1800" b="1">
                <a:solidFill>
                  <a:srgbClr val="1B2A95"/>
                </a:solidFill>
                <a:latin typeface="Times New Roman" panose="02020603050405020304" pitchFamily="18" charset="0"/>
                <a:ea typeface="楷体" panose="02010609060101010101" pitchFamily="49" charset="-122"/>
              </a:rPr>
              <a:t>Green</a:t>
            </a:r>
            <a:r>
              <a:rPr lang="zh-CN" altLang="en-US" sz="1800" b="1" dirty="0">
                <a:solidFill>
                  <a:srgbClr val="1B2A95"/>
                </a:solidFill>
                <a:latin typeface="Times New Roman" panose="02020603050405020304" pitchFamily="18" charset="0"/>
                <a:ea typeface="楷体" panose="02010609060101010101" pitchFamily="49" charset="-122"/>
              </a:rPr>
              <a:t>解散</a:t>
            </a:r>
            <a:endParaRPr lang="en-US" altLang="zh-CN" sz="1800" b="1">
              <a:solidFill>
                <a:srgbClr val="1B2A95"/>
              </a:solidFill>
              <a:latin typeface="Times New Roman" panose="02020603050405020304" pitchFamily="18" charset="0"/>
              <a:ea typeface="楷体" panose="02010609060101010101" pitchFamily="49" charset="-12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1994</a:t>
            </a:r>
            <a:r>
              <a:rPr lang="zh-CN" altLang="en-US" sz="1800" b="1" dirty="0">
                <a:solidFill>
                  <a:srgbClr val="1B2A95"/>
                </a:solidFill>
                <a:latin typeface="Times New Roman" panose="02020603050405020304" pitchFamily="18" charset="0"/>
                <a:ea typeface="楷体" panose="02010609060101010101" pitchFamily="49" charset="-122"/>
              </a:rPr>
              <a:t>，网络蓬勃发展，</a:t>
            </a:r>
            <a:r>
              <a:rPr lang="en-US" altLang="zh-CN" sz="1800" b="1">
                <a:solidFill>
                  <a:srgbClr val="1B2A95"/>
                </a:solidFill>
                <a:latin typeface="Times New Roman" panose="02020603050405020304" pitchFamily="18" charset="0"/>
                <a:ea typeface="楷体" panose="02010609060101010101" pitchFamily="49" charset="-122"/>
              </a:rPr>
              <a:t>Oak</a:t>
            </a:r>
            <a:r>
              <a:rPr lang="zh-CN" altLang="zh-CN" sz="1800" b="1" dirty="0">
                <a:solidFill>
                  <a:srgbClr val="1B2A95"/>
                </a:solidFill>
                <a:latin typeface="Times New Roman" panose="02020603050405020304" pitchFamily="18" charset="0"/>
                <a:ea typeface="楷体" panose="02010609060101010101" pitchFamily="49" charset="-122"/>
              </a:rPr>
              <a:t>与WWW相结合</a:t>
            </a:r>
            <a:r>
              <a:rPr lang="zh-CN" altLang="en-US" sz="1800" b="1" dirty="0">
                <a:solidFill>
                  <a:srgbClr val="1B2A95"/>
                </a:solidFill>
                <a:latin typeface="Times New Roman" panose="02020603050405020304" pitchFamily="18" charset="0"/>
                <a:ea typeface="楷体" panose="02010609060101010101" pitchFamily="49" charset="-122"/>
              </a:rPr>
              <a:t>，为网页增加了“动态的内容”</a:t>
            </a:r>
            <a:endParaRPr lang="en-US" altLang="zh-CN" sz="1800" b="1">
              <a:solidFill>
                <a:srgbClr val="1B2A95"/>
              </a:solidFill>
              <a:latin typeface="Times New Roman" panose="02020603050405020304" pitchFamily="18" charset="0"/>
              <a:ea typeface="楷体" panose="02010609060101010101" pitchFamily="49" charset="-12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1995</a:t>
            </a:r>
            <a:r>
              <a:rPr lang="zh-CN" altLang="en-US" sz="1800" b="1" dirty="0">
                <a:solidFill>
                  <a:srgbClr val="1B2A95"/>
                </a:solidFill>
                <a:latin typeface="Times New Roman" panose="02020603050405020304" pitchFamily="18" charset="0"/>
                <a:ea typeface="楷体" panose="02010609060101010101" pitchFamily="49" charset="-122"/>
              </a:rPr>
              <a:t>，</a:t>
            </a:r>
            <a:r>
              <a:rPr lang="en-US" altLang="zh-CN" sz="1800" b="1">
                <a:solidFill>
                  <a:srgbClr val="1B2A95"/>
                </a:solidFill>
                <a:latin typeface="Times New Roman" panose="02020603050405020304" pitchFamily="18" charset="0"/>
                <a:ea typeface="楷体" panose="02010609060101010101" pitchFamily="49" charset="-122"/>
              </a:rPr>
              <a:t>Java</a:t>
            </a:r>
            <a:r>
              <a:rPr lang="zh-CN" altLang="en-US" sz="1800" b="1" dirty="0">
                <a:solidFill>
                  <a:srgbClr val="1B2A95"/>
                </a:solidFill>
                <a:latin typeface="Times New Roman" panose="02020603050405020304" pitchFamily="18" charset="0"/>
                <a:ea typeface="楷体" panose="02010609060101010101" pitchFamily="49" charset="-122"/>
              </a:rPr>
              <a:t>正式发布 （</a:t>
            </a:r>
            <a:r>
              <a:rPr lang="en-US" altLang="zh-CN" sz="1800" b="1" err="1">
                <a:solidFill>
                  <a:srgbClr val="1B2A95"/>
                </a:solidFill>
                <a:latin typeface="Times New Roman" panose="02020603050405020304" pitchFamily="18" charset="0"/>
                <a:ea typeface="楷体" panose="02010609060101010101" pitchFamily="49" charset="-122"/>
              </a:rPr>
              <a:t>HotJava</a:t>
            </a:r>
            <a:r>
              <a:rPr lang="zh-CN" altLang="en-US" sz="1800" b="1" dirty="0">
                <a:solidFill>
                  <a:srgbClr val="1B2A95"/>
                </a:solidFill>
                <a:latin typeface="Times New Roman" panose="02020603050405020304" pitchFamily="18" charset="0"/>
                <a:ea typeface="楷体" panose="02010609060101010101" pitchFamily="49" charset="-122"/>
              </a:rPr>
              <a:t>前身）</a:t>
            </a:r>
            <a:endParaRPr lang="zh-CN" altLang="en-US" sz="1800" b="1" dirty="0">
              <a:solidFill>
                <a:srgbClr val="1B2A95"/>
              </a:solidFill>
              <a:latin typeface="Times New Roman" panose="02020603050405020304" pitchFamily="18" charset="0"/>
              <a:ea typeface="楷体" panose="02010609060101010101" pitchFamily="49" charset="-12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1996,   Java1.0</a:t>
            </a:r>
            <a:r>
              <a:rPr lang="zh-CN" altLang="en-US" sz="1800" b="1" dirty="0">
                <a:solidFill>
                  <a:srgbClr val="1B2A95"/>
                </a:solidFill>
                <a:latin typeface="Times New Roman" panose="02020603050405020304" pitchFamily="18" charset="0"/>
                <a:ea typeface="楷体" panose="02010609060101010101" pitchFamily="49" charset="-122"/>
              </a:rPr>
              <a:t>发布</a:t>
            </a:r>
            <a:endParaRPr lang="zh-CN" altLang="en-US" sz="1800" b="1" dirty="0">
              <a:solidFill>
                <a:srgbClr val="1B2A95"/>
              </a:solidFill>
              <a:latin typeface="Times New Roman" panose="02020603050405020304" pitchFamily="18" charset="0"/>
              <a:ea typeface="楷体" panose="02010609060101010101" pitchFamily="49" charset="-12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rPr>
              <a:t>1999</a:t>
            </a:r>
            <a:r>
              <a:rPr lang="zh-CN" altLang="en-US" sz="1800" b="1" dirty="0">
                <a:solidFill>
                  <a:srgbClr val="1B2A95"/>
                </a:solidFill>
                <a:latin typeface="Times New Roman" panose="02020603050405020304" pitchFamily="18" charset="0"/>
                <a:ea typeface="楷体" panose="02010609060101010101" pitchFamily="49" charset="-122"/>
              </a:rPr>
              <a:t>，</a:t>
            </a:r>
            <a:r>
              <a:rPr lang="en-US" altLang="zh-CN" sz="1800" b="1">
                <a:solidFill>
                  <a:srgbClr val="1B2A95"/>
                </a:solidFill>
                <a:latin typeface="Times New Roman" panose="02020603050405020304" pitchFamily="18" charset="0"/>
                <a:ea typeface="楷体" panose="02010609060101010101" pitchFamily="49" charset="-122"/>
              </a:rPr>
              <a:t>Java1.2 </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Java2</a:t>
            </a:r>
            <a:endPar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2004</a:t>
            </a:r>
            <a:r>
              <a:rPr lang="zh-CN" altLang="en-US" sz="18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 5     2006</a:t>
            </a:r>
            <a:r>
              <a:rPr lang="zh-CN" altLang="en-US" sz="18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 6</a:t>
            </a:r>
            <a:endPar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2010</a:t>
            </a:r>
            <a:r>
              <a:rPr lang="zh-CN" altLang="en-US" sz="18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Oracle</a:t>
            </a:r>
            <a:r>
              <a:rPr lang="zh-CN" altLang="en-US" sz="18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收购</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Sun</a:t>
            </a:r>
            <a:endPar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2011</a:t>
            </a:r>
            <a:r>
              <a:rPr lang="zh-CN" altLang="en-US" sz="18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 7     2014,   Java 8 </a:t>
            </a:r>
            <a:endParaRPr lang="en-US" altLang="zh-CN" sz="18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2018</a:t>
            </a:r>
            <a:r>
              <a:rPr lang="zh-CN" altLang="en-US"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en-US" altLang="zh-CN"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Java11</a:t>
            </a:r>
            <a:r>
              <a:rPr lang="zh-CN" altLang="en-US"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en-US" altLang="zh-CN"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LTS</a:t>
            </a:r>
            <a:r>
              <a:rPr lang="zh-CN" altLang="en-US"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endParaRPr lang="zh-CN" altLang="en-US" sz="1800" b="1" dirty="0">
              <a:solidFill>
                <a:srgbClr val="FF0000"/>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2021,  Java 17 (LTS)    Java19</a:t>
            </a:r>
            <a:r>
              <a:rPr lang="zh-CN" altLang="en-US"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 Java20</a:t>
            </a:r>
            <a:r>
              <a:rPr lang="zh-CN" altLang="en-US"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2023</a:t>
            </a:r>
            <a:endPar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endParaRPr>
          </a:p>
          <a:p>
            <a:pPr marL="358775" indent="-264795">
              <a:lnSpc>
                <a:spcPct val="90000"/>
              </a:lnSpc>
              <a:spcBef>
                <a:spcPct val="50000"/>
              </a:spcBef>
              <a:buClr>
                <a:srgbClr val="C00000"/>
              </a:buClr>
              <a:buFont typeface="Wingdings" panose="05000000000000000000" pitchFamily="2" charset="2"/>
              <a:buChar char="Ø"/>
            </a:pPr>
            <a:r>
              <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2023</a:t>
            </a:r>
            <a:r>
              <a:rPr lang="zh-CN" altLang="en-US"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en-US" altLang="zh-CN"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Java21(LTS)</a:t>
            </a:r>
            <a:endParaRPr lang="zh-CN" altLang="en-US" sz="1800" b="1" dirty="0">
              <a:solidFill>
                <a:srgbClr val="1B2A95"/>
              </a:solidFill>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endParaRPr>
          </a:p>
        </p:txBody>
      </p:sp>
      <p:pic>
        <p:nvPicPr>
          <p:cNvPr id="72707" name="Picture 4" descr="duke_james"/>
          <p:cNvPicPr>
            <a:picLocks noChangeAspect="1"/>
          </p:cNvPicPr>
          <p:nvPr/>
        </p:nvPicPr>
        <p:blipFill>
          <a:blip r:embed="rId1"/>
          <a:stretch>
            <a:fillRect/>
          </a:stretch>
        </p:blipFill>
        <p:spPr>
          <a:xfrm>
            <a:off x="6396038" y="914400"/>
            <a:ext cx="2590800" cy="3429000"/>
          </a:xfrm>
          <a:prstGeom prst="rect">
            <a:avLst/>
          </a:prstGeom>
          <a:noFill/>
          <a:ln w="9525">
            <a:noFill/>
          </a:ln>
        </p:spPr>
      </p:pic>
      <p:sp>
        <p:nvSpPr>
          <p:cNvPr id="72708" name="Rectangle 5"/>
          <p:cNvSpPr/>
          <p:nvPr/>
        </p:nvSpPr>
        <p:spPr>
          <a:xfrm>
            <a:off x="6324600" y="4343400"/>
            <a:ext cx="2579688" cy="457200"/>
          </a:xfrm>
          <a:prstGeom prst="rect">
            <a:avLst/>
          </a:prstGeom>
          <a:noFill/>
          <a:ln w="9525">
            <a:noFill/>
          </a:ln>
        </p:spPr>
        <p:txBody>
          <a:bodyPr wrap="none" anchor="t">
            <a:spAutoFit/>
          </a:bodyPr>
          <a:p>
            <a:r>
              <a:rPr lang="en-US" altLang="zh-CN" sz="2400">
                <a:solidFill>
                  <a:srgbClr val="17385F"/>
                </a:solidFill>
                <a:latin typeface="Times New Roman" panose="02020603050405020304" pitchFamily="18" charset="0"/>
                <a:ea typeface="方正姚体" panose="02010601030101010101" pitchFamily="2" charset="-122"/>
              </a:rPr>
              <a:t>Dr. James Gosling</a:t>
            </a:r>
            <a:endParaRPr lang="en-US" altLang="zh-CN" sz="2400">
              <a:solidFill>
                <a:srgbClr val="17385F"/>
              </a:solidFill>
              <a:latin typeface="Times New Roman" panose="02020603050405020304" pitchFamily="18" charset="0"/>
              <a:ea typeface="方正姚体" panose="02010601030101010101" pitchFamily="2" charset="-122"/>
            </a:endParaRPr>
          </a:p>
        </p:txBody>
      </p:sp>
      <p:pic>
        <p:nvPicPr>
          <p:cNvPr id="72709" name="Picture 6" descr="Java"/>
          <p:cNvPicPr>
            <a:picLocks noChangeAspect="1"/>
          </p:cNvPicPr>
          <p:nvPr/>
        </p:nvPicPr>
        <p:blipFill>
          <a:blip r:embed="rId2"/>
          <a:stretch>
            <a:fillRect/>
          </a:stretch>
        </p:blipFill>
        <p:spPr>
          <a:xfrm>
            <a:off x="5316220" y="4572000"/>
            <a:ext cx="931863" cy="1439863"/>
          </a:xfrm>
          <a:prstGeom prst="rect">
            <a:avLst/>
          </a:prstGeom>
          <a:noFill/>
          <a:ln w="9525">
            <a:noFill/>
          </a:ln>
        </p:spPr>
      </p:pic>
      <p:pic>
        <p:nvPicPr>
          <p:cNvPr id="72710" name="Picture 8" descr="jamesgosling"/>
          <p:cNvPicPr>
            <a:picLocks noChangeAspect="1"/>
          </p:cNvPicPr>
          <p:nvPr/>
        </p:nvPicPr>
        <p:blipFill>
          <a:blip r:embed="rId3"/>
          <a:stretch>
            <a:fillRect/>
          </a:stretch>
        </p:blipFill>
        <p:spPr>
          <a:xfrm>
            <a:off x="6553200" y="4767263"/>
            <a:ext cx="2185988" cy="2090737"/>
          </a:xfrm>
          <a:prstGeom prst="rect">
            <a:avLst/>
          </a:prstGeom>
          <a:noFill/>
          <a:ln w="9525">
            <a:noFill/>
          </a:ln>
        </p:spPr>
      </p:pic>
      <p:sp>
        <p:nvSpPr>
          <p:cNvPr id="7271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ustDataLst>
      <p:tags r:id="rId4"/>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6" name="文本框 5"/>
          <p:cNvSpPr txBox="1"/>
          <p:nvPr/>
        </p:nvSpPr>
        <p:spPr>
          <a:xfrm>
            <a:off x="1318895" y="1085215"/>
            <a:ext cx="6096000" cy="369332"/>
          </a:xfrm>
          <a:prstGeom prst="rect">
            <a:avLst/>
          </a:prstGeom>
          <a:noFill/>
        </p:spPr>
        <p:txBody>
          <a:bodyPr wrap="square">
            <a:spAutoFit/>
          </a:bodyPr>
          <a:p>
            <a:r>
              <a:rPr lang="zh-CN" altLang="en-US" dirty="0"/>
              <a:t>https://snyk.io/jvm-ecosystem-report-2021/</a:t>
            </a:r>
            <a:endParaRPr lang="zh-CN" altLang="en-US" dirty="0"/>
          </a:p>
        </p:txBody>
      </p:sp>
      <p:pic>
        <p:nvPicPr>
          <p:cNvPr id="8" name="图片 7"/>
          <p:cNvPicPr>
            <a:picLocks noChangeAspect="1"/>
          </p:cNvPicPr>
          <p:nvPr/>
        </p:nvPicPr>
        <p:blipFill>
          <a:blip r:embed="rId1"/>
          <a:stretch>
            <a:fillRect/>
          </a:stretch>
        </p:blipFill>
        <p:spPr>
          <a:xfrm>
            <a:off x="1318895" y="1556965"/>
            <a:ext cx="5905500" cy="50000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pic>
        <p:nvPicPr>
          <p:cNvPr id="4" name="图片 3"/>
          <p:cNvPicPr>
            <a:picLocks noChangeAspect="1"/>
          </p:cNvPicPr>
          <p:nvPr/>
        </p:nvPicPr>
        <p:blipFill>
          <a:blip r:embed="rId1"/>
          <a:stretch>
            <a:fillRect/>
          </a:stretch>
        </p:blipFill>
        <p:spPr>
          <a:xfrm>
            <a:off x="990600" y="1677035"/>
            <a:ext cx="8011795" cy="4401185"/>
          </a:xfrm>
          <a:prstGeom prst="rect">
            <a:avLst/>
          </a:prstGeom>
        </p:spPr>
      </p:pic>
      <p:sp>
        <p:nvSpPr>
          <p:cNvPr id="6" name="文本框 5"/>
          <p:cNvSpPr txBox="1"/>
          <p:nvPr/>
        </p:nvSpPr>
        <p:spPr>
          <a:xfrm>
            <a:off x="1099820" y="1168196"/>
            <a:ext cx="6096000" cy="369332"/>
          </a:xfrm>
          <a:prstGeom prst="rect">
            <a:avLst/>
          </a:prstGeom>
          <a:noFill/>
        </p:spPr>
        <p:txBody>
          <a:bodyPr wrap="square">
            <a:spAutoFit/>
          </a:bodyPr>
          <a:p>
            <a:r>
              <a:rPr lang="zh-CN" altLang="en-US" dirty="0"/>
              <a:t>https://adoptium.net/</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4754" name="Rectangle 2"/>
          <p:cNvSpPr>
            <a:spLocks noGrp="1"/>
          </p:cNvSpPr>
          <p:nvPr>
            <p:ph type="body"/>
          </p:nvPr>
        </p:nvSpPr>
        <p:spPr>
          <a:xfrm>
            <a:off x="914400" y="1143000"/>
            <a:ext cx="8153400" cy="5105400"/>
          </a:xfrm>
        </p:spPr>
        <p:txBody>
          <a:bodyPr anchor="t"/>
          <a:p>
            <a:pPr eaLnBrk="1" hangingPunct="1">
              <a:spcBef>
                <a:spcPct val="50000"/>
              </a:spcBef>
              <a:buNone/>
            </a:pPr>
            <a:r>
              <a:rPr lang="en-US" altLang="zh-CN" b="1">
                <a:solidFill>
                  <a:srgbClr val="17385F"/>
                </a:solidFill>
                <a:latin typeface="Times New Roman" panose="02020603050405020304" pitchFamily="18" charset="0"/>
                <a:ea typeface="楷体_GB2312" pitchFamily="49" charset="-122"/>
              </a:rPr>
              <a:t>1.1.4 Java</a:t>
            </a:r>
            <a:r>
              <a:rPr lang="zh-CN" altLang="en-US" b="1" dirty="0">
                <a:solidFill>
                  <a:srgbClr val="17385F"/>
                </a:solidFill>
                <a:latin typeface="Times New Roman" panose="02020603050405020304" pitchFamily="18" charset="0"/>
                <a:ea typeface="楷体_GB2312" pitchFamily="49" charset="-122"/>
              </a:rPr>
              <a:t>语言特征</a:t>
            </a:r>
            <a:endParaRPr lang="zh-CN" altLang="en-US" b="1" dirty="0">
              <a:solidFill>
                <a:srgbClr val="17385F"/>
              </a:solidFill>
              <a:latin typeface="Times New Roman" panose="02020603050405020304" pitchFamily="18" charset="0"/>
              <a:ea typeface="楷体_GB2312" pitchFamily="49" charset="-122"/>
            </a:endParaRPr>
          </a:p>
          <a:p>
            <a:pPr lvl="1"/>
            <a:r>
              <a:rPr lang="en-US" altLang="zh-CN" b="1">
                <a:solidFill>
                  <a:srgbClr val="1B2A95"/>
                </a:solidFill>
                <a:latin typeface="Times New Roman" panose="02020603050405020304" pitchFamily="18" charset="0"/>
                <a:ea typeface="楷体" panose="02010609060101010101" pitchFamily="49" charset="-122"/>
              </a:rPr>
              <a:t>Sun</a:t>
            </a:r>
            <a:r>
              <a:rPr lang="zh-CN" altLang="zh-CN" b="1" dirty="0">
                <a:solidFill>
                  <a:srgbClr val="1B2A95"/>
                </a:solidFill>
                <a:latin typeface="Times New Roman" panose="02020603050405020304" pitchFamily="18" charset="0"/>
                <a:ea typeface="楷体" panose="02010609060101010101" pitchFamily="49" charset="-122"/>
              </a:rPr>
              <a:t>在</a:t>
            </a:r>
            <a:r>
              <a:rPr lang="en-US" altLang="zh-CN" b="1">
                <a:solidFill>
                  <a:srgbClr val="1B2A95"/>
                </a:solidFill>
                <a:latin typeface="Times New Roman" panose="02020603050405020304" pitchFamily="18" charset="0"/>
                <a:ea typeface="楷体" panose="02010609060101010101" pitchFamily="49" charset="-122"/>
              </a:rPr>
              <a:t>Java“</a:t>
            </a:r>
            <a:r>
              <a:rPr lang="zh-CN" altLang="zh-CN" b="1" dirty="0">
                <a:solidFill>
                  <a:srgbClr val="1B2A95"/>
                </a:solidFill>
                <a:latin typeface="Times New Roman" panose="02020603050405020304" pitchFamily="18" charset="0"/>
                <a:ea typeface="楷体" panose="02010609060101010101" pitchFamily="49" charset="-122"/>
              </a:rPr>
              <a:t>白皮书”中指出：</a:t>
            </a:r>
            <a:endParaRPr lang="zh-CN" altLang="zh-CN" b="1" dirty="0">
              <a:solidFill>
                <a:srgbClr val="1B2A95"/>
              </a:solidFill>
              <a:latin typeface="Times New Roman" panose="02020603050405020304" pitchFamily="18" charset="0"/>
              <a:ea typeface="楷体" panose="02010609060101010101" pitchFamily="49" charset="-122"/>
            </a:endParaRPr>
          </a:p>
          <a:p>
            <a:pPr lvl="1">
              <a:buNone/>
            </a:pPr>
            <a:r>
              <a:rPr lang="zh-CN" altLang="en-US" b="1" dirty="0">
                <a:solidFill>
                  <a:srgbClr val="1B2A95"/>
                </a:solidFill>
                <a:latin typeface="Times New Roman" panose="02020603050405020304" pitchFamily="18" charset="0"/>
                <a:ea typeface="楷体" panose="02010609060101010101" pitchFamily="49" charset="-122"/>
              </a:rPr>
              <a:t>  “</a:t>
            </a:r>
            <a:r>
              <a:rPr lang="en-US" altLang="zh-CN" b="1">
                <a:solidFill>
                  <a:srgbClr val="1B2A95"/>
                </a:solidFill>
                <a:latin typeface="Times New Roman" panose="02020603050405020304" pitchFamily="18" charset="0"/>
                <a:ea typeface="楷体" panose="02010609060101010101" pitchFamily="49" charset="-122"/>
              </a:rPr>
              <a:t>Java</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A simple</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object-oriented</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distributed</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interpreted</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robust</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secure</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architecture-neutral</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portable</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high-performance</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multi-threaded</a:t>
            </a:r>
            <a:r>
              <a:rPr lang="zh-CN" altLang="en-US" b="1" dirty="0">
                <a:solidFill>
                  <a:srgbClr val="1B2A95"/>
                </a:solidFill>
                <a:latin typeface="Times New Roman" panose="02020603050405020304" pitchFamily="18" charset="0"/>
                <a:ea typeface="楷体" panose="02010609060101010101" pitchFamily="49" charset="-122"/>
              </a:rPr>
              <a:t>，</a:t>
            </a:r>
            <a:r>
              <a:rPr lang="en-US" altLang="zh-CN" b="1">
                <a:solidFill>
                  <a:srgbClr val="1B2A95"/>
                </a:solidFill>
                <a:latin typeface="Times New Roman" panose="02020603050405020304" pitchFamily="18" charset="0"/>
                <a:ea typeface="楷体" panose="02010609060101010101" pitchFamily="49" charset="-122"/>
              </a:rPr>
              <a:t>and dynamic language”</a:t>
            </a:r>
            <a:r>
              <a:rPr lang="zh-CN" altLang="en-US" b="1" dirty="0">
                <a:solidFill>
                  <a:srgbClr val="1B2A95"/>
                </a:solidFill>
                <a:latin typeface="Times New Roman" panose="02020603050405020304" pitchFamily="18" charset="0"/>
                <a:ea typeface="楷体" panose="02010609060101010101" pitchFamily="49" charset="-122"/>
              </a:rPr>
              <a:t>。</a:t>
            </a:r>
            <a:endParaRPr lang="en-US" altLang="zh-CN" b="1">
              <a:solidFill>
                <a:srgbClr val="1B2A95"/>
              </a:solidFill>
              <a:latin typeface="Times New Roman" panose="02020603050405020304" pitchFamily="18" charset="0"/>
              <a:ea typeface="楷体" panose="02010609060101010101" pitchFamily="49" charset="-122"/>
            </a:endParaRPr>
          </a:p>
          <a:p>
            <a:pPr lvl="1"/>
            <a:r>
              <a:rPr lang="en-US" altLang="zh-CN" b="1">
                <a:solidFill>
                  <a:srgbClr val="1B2A95"/>
                </a:solidFill>
                <a:latin typeface="Times New Roman" panose="02020603050405020304" pitchFamily="18" charset="0"/>
                <a:ea typeface="楷体" panose="02010609060101010101" pitchFamily="49" charset="-122"/>
              </a:rPr>
              <a:t>Java</a:t>
            </a:r>
            <a:r>
              <a:rPr lang="zh-CN" altLang="zh-CN" b="1" dirty="0">
                <a:solidFill>
                  <a:srgbClr val="1B2A95"/>
                </a:solidFill>
                <a:latin typeface="Times New Roman" panose="02020603050405020304" pitchFamily="18" charset="0"/>
                <a:ea typeface="楷体" panose="02010609060101010101" pitchFamily="49" charset="-122"/>
              </a:rPr>
              <a:t>是一种“</a:t>
            </a:r>
            <a:r>
              <a:rPr lang="zh-CN" altLang="zh-CN" b="1" dirty="0">
                <a:solidFill>
                  <a:srgbClr val="FF0000"/>
                </a:solidFill>
                <a:latin typeface="Times New Roman" panose="02020603050405020304" pitchFamily="18" charset="0"/>
                <a:ea typeface="楷体" panose="02010609060101010101" pitchFamily="49" charset="-122"/>
              </a:rPr>
              <a:t>简单、面向对象、分布式、解释型、健壮、安全、体系结构中立、可移植、高性能</a:t>
            </a:r>
            <a:r>
              <a:rPr lang="zh-CN" altLang="en-US" b="1" dirty="0">
                <a:solidFill>
                  <a:srgbClr val="FF0000"/>
                </a:solidFill>
                <a:latin typeface="Times New Roman" panose="02020603050405020304" pitchFamily="18" charset="0"/>
                <a:ea typeface="楷体" panose="02010609060101010101" pitchFamily="49" charset="-122"/>
              </a:rPr>
              <a:t>、多线程</a:t>
            </a:r>
            <a:r>
              <a:rPr lang="zh-CN" altLang="zh-CN" b="1" dirty="0">
                <a:solidFill>
                  <a:srgbClr val="FF0000"/>
                </a:solidFill>
                <a:latin typeface="Times New Roman" panose="02020603050405020304" pitchFamily="18" charset="0"/>
                <a:ea typeface="楷体" panose="02010609060101010101" pitchFamily="49" charset="-122"/>
              </a:rPr>
              <a:t>和动态</a:t>
            </a:r>
            <a:r>
              <a:rPr lang="zh-CN" altLang="zh-CN" b="1" dirty="0">
                <a:solidFill>
                  <a:srgbClr val="1B2A95"/>
                </a:solidFill>
                <a:latin typeface="Times New Roman" panose="02020603050405020304" pitchFamily="18" charset="0"/>
                <a:ea typeface="楷体" panose="02010609060101010101" pitchFamily="49" charset="-122"/>
              </a:rPr>
              <a:t>”的编程语言</a:t>
            </a:r>
            <a:r>
              <a:rPr lang="zh-CN" altLang="en-US" b="1" dirty="0">
                <a:solidFill>
                  <a:srgbClr val="1B2A95"/>
                </a:solidFill>
                <a:latin typeface="Times New Roman" panose="02020603050405020304" pitchFamily="18" charset="0"/>
                <a:ea typeface="楷体_GB2312" pitchFamily="49" charset="-122"/>
              </a:rPr>
              <a:t>。</a:t>
            </a:r>
            <a:endParaRPr lang="zh-CN" altLang="en-US" b="1" dirty="0">
              <a:solidFill>
                <a:srgbClr val="1B2A95"/>
              </a:solidFill>
              <a:latin typeface="Times New Roman" panose="02020603050405020304" pitchFamily="18" charset="0"/>
              <a:ea typeface="楷体_GB2312" pitchFamily="49" charset="-122"/>
            </a:endParaRPr>
          </a:p>
          <a:p>
            <a:endParaRPr lang="en-US" altLang="zh-CN">
              <a:solidFill>
                <a:srgbClr val="1B2A95"/>
              </a:solidFill>
              <a:latin typeface="Times New Roman" panose="02020603050405020304" pitchFamily="18" charset="0"/>
              <a:ea typeface="楷体_GB2312" pitchFamily="49" charset="-122"/>
            </a:endParaRPr>
          </a:p>
        </p:txBody>
      </p:sp>
      <p:sp>
        <p:nvSpPr>
          <p:cNvPr id="74755"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5"/>
          <p:cNvSpPr>
            <a:spLocks noGrp="1"/>
          </p:cNvSpPr>
          <p:nvPr>
            <p:ph type="ctrTitle"/>
          </p:nvPr>
        </p:nvSpPr>
        <p:spPr/>
        <p:txBody>
          <a:bodyPr wrap="square" lIns="91440" tIns="45720" rIns="91440" bIns="45720" anchor="ctr"/>
          <a:p>
            <a:pPr>
              <a:buClrTx/>
              <a:buSzTx/>
              <a:buFontTx/>
            </a:pPr>
            <a:r>
              <a:rPr lang="en-US" altLang="zh-CN">
                <a:latin typeface="Times New Roman" panose="02020603050405020304" pitchFamily="18" charset="0"/>
                <a:ea typeface="楷体" panose="02010609060101010101" pitchFamily="49" charset="-122"/>
              </a:rPr>
              <a:t>《Java</a:t>
            </a:r>
            <a:r>
              <a:rPr lang="zh-CN" altLang="en-US" dirty="0">
                <a:latin typeface="Times New Roman" panose="02020603050405020304" pitchFamily="18" charset="0"/>
                <a:ea typeface="楷体" panose="02010609060101010101" pitchFamily="49" charset="-122"/>
              </a:rPr>
              <a:t>程序设计</a:t>
            </a:r>
            <a:r>
              <a:rPr lang="en-US" altLang="zh-CN">
                <a:latin typeface="Times New Roman" panose="02020603050405020304" pitchFamily="18" charset="0"/>
                <a:ea typeface="楷体" panose="02010609060101010101" pitchFamily="49" charset="-122"/>
              </a:rPr>
              <a:t>》</a:t>
            </a:r>
            <a:endParaRPr lang="en-US" altLang="zh-CN">
              <a:latin typeface="Times New Roman" panose="02020603050405020304" pitchFamily="18" charset="0"/>
              <a:ea typeface="楷体" panose="02010609060101010101" pitchFamily="49" charset="-122"/>
            </a:endParaRPr>
          </a:p>
        </p:txBody>
      </p:sp>
      <p:sp>
        <p:nvSpPr>
          <p:cNvPr id="33794"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33795" name="Freeform 2"/>
          <p:cNvSpPr/>
          <p:nvPr/>
        </p:nvSpPr>
        <p:spPr>
          <a:xfrm>
            <a:off x="1447800" y="914400"/>
            <a:ext cx="7391400" cy="5410200"/>
          </a:xfrm>
          <a:custGeom>
            <a:avLst/>
            <a:gdLst/>
            <a:ahLst/>
            <a:cxnLst>
              <a:cxn ang="0">
                <a:pos x="0" y="2147483647"/>
              </a:cxn>
              <a:cxn ang="0">
                <a:pos x="2147483647" y="0"/>
              </a:cxn>
              <a:cxn ang="0">
                <a:pos x="2147483647" y="0"/>
              </a:cxn>
              <a:cxn ang="0">
                <a:pos x="2147483647" y="2147483647"/>
              </a:cxn>
              <a:cxn ang="0">
                <a:pos x="2147483647" y="2147483647"/>
              </a:cxn>
              <a:cxn ang="0">
                <a:pos x="0" y="2147483647"/>
              </a:cxn>
            </a:cxnLst>
            <a:pathLst>
              <a:path w="4224" h="3264">
                <a:moveTo>
                  <a:pt x="0" y="672"/>
                </a:moveTo>
                <a:lnTo>
                  <a:pt x="912" y="0"/>
                </a:lnTo>
                <a:lnTo>
                  <a:pt x="4224" y="0"/>
                </a:lnTo>
                <a:lnTo>
                  <a:pt x="4224" y="3264"/>
                </a:lnTo>
                <a:lnTo>
                  <a:pt x="864" y="3264"/>
                </a:lnTo>
                <a:lnTo>
                  <a:pt x="0" y="672"/>
                </a:lnTo>
                <a:close/>
              </a:path>
            </a:pathLst>
          </a:custGeom>
          <a:noFill/>
          <a:ln w="9525">
            <a:noFill/>
          </a:ln>
        </p:spPr>
        <p:txBody>
          <a:bodyPr/>
          <a:p>
            <a:endParaRPr lang="zh-CN" altLang="en-US"/>
          </a:p>
        </p:txBody>
      </p:sp>
      <p:sp>
        <p:nvSpPr>
          <p:cNvPr id="11" name="Text Box 6"/>
          <p:cNvSpPr txBox="1">
            <a:spLocks noChangeArrowheads="1"/>
          </p:cNvSpPr>
          <p:nvPr/>
        </p:nvSpPr>
        <p:spPr bwMode="auto">
          <a:xfrm>
            <a:off x="4195763" y="1028700"/>
            <a:ext cx="4643438" cy="5386388"/>
          </a:xfrm>
          <a:prstGeom prst="rect">
            <a:avLst/>
          </a:prstGeom>
          <a:noFill/>
          <a:ln w="9525">
            <a:noFill/>
            <a:miter lim="800000"/>
          </a:ln>
          <a:effectLst/>
        </p:spPr>
        <p:txBody>
          <a:bodyPr>
            <a:spAutoFit/>
          </a:bodyPr>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1</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语言基础（</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结构化程序设计基础（</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3</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类与对象（</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Java</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类的继承与多态（</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6</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5</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图形化用户界面（</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6</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异常处理（</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7</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对象的容纳（</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8</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 </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IO</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流（</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9</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并发控制（</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2</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algn="just">
              <a:spcBef>
                <a:spcPct val="50000"/>
              </a:spcBef>
            </a:pP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第</a:t>
            </a:r>
            <a:r>
              <a:rPr lang="en-US" altLang="zh-CN" sz="2400" noProof="1">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10-11</a:t>
            </a:r>
            <a:r>
              <a:rPr lang="zh-CN" altLang="en-US" sz="2400" noProof="1" dirty="0">
                <a:solidFill>
                  <a:srgbClr val="C00000"/>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章 </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高级程序设计（</a:t>
            </a:r>
            <a:r>
              <a:rPr lang="en-US" altLang="zh-CN" sz="2400" noProof="1">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4</a:t>
            </a:r>
            <a:r>
              <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cs typeface="+mn-cs"/>
              </a:rPr>
              <a:t>）</a:t>
            </a:r>
            <a:endParaRPr lang="zh-CN" altLang="en-US" sz="2400" noProof="1" dirty="0">
              <a:solidFill>
                <a:srgbClr val="004D86"/>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pic>
        <p:nvPicPr>
          <p:cNvPr id="33797" name="Picture 10"/>
          <p:cNvPicPr>
            <a:picLocks noChangeAspect="1"/>
          </p:cNvPicPr>
          <p:nvPr/>
        </p:nvPicPr>
        <p:blipFill>
          <a:blip r:embed="rId1"/>
          <a:stretch>
            <a:fillRect/>
          </a:stretch>
        </p:blipFill>
        <p:spPr>
          <a:xfrm>
            <a:off x="195263" y="4240213"/>
            <a:ext cx="1557337" cy="2185987"/>
          </a:xfrm>
          <a:prstGeom prst="rect">
            <a:avLst/>
          </a:prstGeom>
          <a:noFill/>
          <a:ln w="9525">
            <a:noFill/>
          </a:ln>
          <a:effectLst>
            <a:outerShdw dist="107763" dir="2699999" algn="ctr" rotWithShape="0">
              <a:srgbClr val="808080">
                <a:alpha val="50000"/>
              </a:srgbClr>
            </a:outerShdw>
          </a:effectLst>
        </p:spPr>
      </p:pic>
      <p:sp>
        <p:nvSpPr>
          <p:cNvPr id="33798" name="矩形 1"/>
          <p:cNvSpPr/>
          <p:nvPr/>
        </p:nvSpPr>
        <p:spPr>
          <a:xfrm>
            <a:off x="331788" y="6457950"/>
            <a:ext cx="1149350" cy="338138"/>
          </a:xfrm>
          <a:prstGeom prst="rect">
            <a:avLst/>
          </a:prstGeom>
          <a:noFill/>
          <a:ln w="9525">
            <a:noFill/>
          </a:ln>
        </p:spPr>
        <p:txBody>
          <a:bodyPr wrap="none" anchor="t">
            <a:spAutoFit/>
          </a:bodyPr>
          <a:p>
            <a:r>
              <a:rPr lang="en-US" altLang="zh-CN">
                <a:solidFill>
                  <a:srgbClr val="1B2A95"/>
                </a:solidFill>
                <a:latin typeface="Calibri" panose="020F0502020204030204" pitchFamily="34" charset="0"/>
                <a:ea typeface="方正姚体" panose="02010601030101010101" pitchFamily="2" charset="-122"/>
              </a:rPr>
              <a:t>Bruce </a:t>
            </a:r>
            <a:r>
              <a:rPr lang="en-US" altLang="zh-CN" err="1">
                <a:solidFill>
                  <a:srgbClr val="1B2A95"/>
                </a:solidFill>
                <a:latin typeface="Calibri" panose="020F0502020204030204" pitchFamily="34" charset="0"/>
                <a:ea typeface="方正姚体" panose="02010601030101010101" pitchFamily="2" charset="-122"/>
              </a:rPr>
              <a:t>Eckel</a:t>
            </a:r>
            <a:endParaRPr lang="zh-CN" altLang="en-US" dirty="0">
              <a:latin typeface="Calibri" panose="020F0502020204030204" pitchFamily="34" charset="0"/>
              <a:ea typeface="方正姚体" panose="02010601030101010101" pitchFamily="2" charset="-122"/>
            </a:endParaRPr>
          </a:p>
        </p:txBody>
      </p:sp>
      <p:sp>
        <p:nvSpPr>
          <p:cNvPr id="33799" name="矩形 2"/>
          <p:cNvSpPr/>
          <p:nvPr/>
        </p:nvSpPr>
        <p:spPr>
          <a:xfrm>
            <a:off x="1995488" y="4637088"/>
            <a:ext cx="1981200" cy="1069975"/>
          </a:xfrm>
          <a:prstGeom prst="rect">
            <a:avLst/>
          </a:prstGeom>
          <a:noFill/>
          <a:ln w="9525">
            <a:noFill/>
          </a:ln>
        </p:spPr>
        <p:txBody>
          <a:bodyPr anchor="t">
            <a:spAutoFit/>
          </a:bodyPr>
          <a:p>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Java</a:t>
            </a:r>
            <a:r>
              <a:rPr lang="zh-CN" altLang="zh-CN" dirty="0">
                <a:latin typeface="Calibri" panose="020F0502020204030204" pitchFamily="34" charset="0"/>
                <a:ea typeface="方正姚体" panose="02010601030101010101" pitchFamily="2" charset="-122"/>
              </a:rPr>
              <a:t>程序设计》，机械工业出版社，</a:t>
            </a:r>
            <a:r>
              <a:rPr lang="en-US" altLang="zh-CN">
                <a:latin typeface="Calibri" panose="020F0502020204030204" pitchFamily="34" charset="0"/>
                <a:ea typeface="方正姚体" panose="02010601030101010101" pitchFamily="2" charset="-122"/>
              </a:rPr>
              <a:t>2016</a:t>
            </a:r>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ISBN</a:t>
            </a:r>
            <a:r>
              <a:rPr lang="zh-CN" altLang="zh-CN" dirty="0">
                <a:latin typeface="Calibri" panose="020F0502020204030204" pitchFamily="34" charset="0"/>
                <a:ea typeface="方正姚体" panose="02010601030101010101" pitchFamily="2" charset="-122"/>
              </a:rPr>
              <a:t>：</a:t>
            </a:r>
            <a:r>
              <a:rPr lang="en-US" altLang="zh-CN">
                <a:latin typeface="Calibri" panose="020F0502020204030204" pitchFamily="34" charset="0"/>
                <a:ea typeface="方正姚体" panose="02010601030101010101" pitchFamily="2" charset="-122"/>
              </a:rPr>
              <a:t>978-7-111-54190-5</a:t>
            </a:r>
            <a:endParaRPr lang="zh-CN" altLang="en-US" dirty="0">
              <a:latin typeface="Calibri" panose="020F0502020204030204" pitchFamily="34" charset="0"/>
              <a:ea typeface="方正姚体" panose="02010601030101010101" pitchFamily="2" charset="-122"/>
            </a:endParaRPr>
          </a:p>
        </p:txBody>
      </p:sp>
      <p:pic>
        <p:nvPicPr>
          <p:cNvPr id="33800" name="图片 20489" descr="1658934731"/>
          <p:cNvPicPr>
            <a:picLocks noChangeAspect="1"/>
          </p:cNvPicPr>
          <p:nvPr/>
        </p:nvPicPr>
        <p:blipFill>
          <a:blip r:embed="rId2"/>
          <a:stretch>
            <a:fillRect/>
          </a:stretch>
        </p:blipFill>
        <p:spPr>
          <a:xfrm>
            <a:off x="1676400" y="990600"/>
            <a:ext cx="2436813" cy="3249613"/>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5778" name="Text Box 3"/>
          <p:cNvSpPr txBox="1"/>
          <p:nvPr/>
        </p:nvSpPr>
        <p:spPr>
          <a:xfrm>
            <a:off x="914400" y="1828800"/>
            <a:ext cx="8088313" cy="3862388"/>
          </a:xfrm>
          <a:prstGeom prst="rect">
            <a:avLst/>
          </a:prstGeom>
          <a:noFill/>
          <a:ln w="9525">
            <a:noFill/>
          </a:ln>
        </p:spPr>
        <p:txBody>
          <a:bodyPr anchor="t">
            <a:spAutoFit/>
          </a:bodyPr>
          <a:p>
            <a:pPr marL="742950" indent="-742950"/>
            <a:r>
              <a:rPr lang="zh-CN" altLang="en-US" sz="3000" dirty="0">
                <a:latin typeface="Times New Roman" panose="02020603050405020304" pitchFamily="18" charset="0"/>
                <a:ea typeface="楷体_GB2312" pitchFamily="49" charset="-122"/>
              </a:rPr>
              <a:t>(</a:t>
            </a:r>
            <a:r>
              <a:rPr lang="en-US" altLang="zh-CN" sz="3000">
                <a:latin typeface="Times New Roman" panose="02020603050405020304" pitchFamily="18" charset="0"/>
                <a:ea typeface="楷体_GB2312" pitchFamily="49" charset="-122"/>
              </a:rPr>
              <a:t>1) </a:t>
            </a:r>
            <a:r>
              <a:rPr lang="zh-CN" altLang="zh-CN" sz="3000" dirty="0">
                <a:latin typeface="Times New Roman" panose="02020603050405020304" pitchFamily="18" charset="0"/>
                <a:ea typeface="楷体_GB2312" pitchFamily="49" charset="-122"/>
              </a:rPr>
              <a:t>简单性</a:t>
            </a:r>
            <a:endParaRPr lang="en-US" altLang="zh-CN" sz="3000">
              <a:latin typeface="Times New Roman" panose="02020603050405020304" pitchFamily="18" charset="0"/>
              <a:ea typeface="楷体_GB2312"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800" b="0">
                <a:solidFill>
                  <a:srgbClr val="1B2A95"/>
                </a:solidFill>
                <a:latin typeface="Times New Roman" panose="02020603050405020304" pitchFamily="18" charset="0"/>
                <a:ea typeface="楷体" panose="02010609060101010101" pitchFamily="49" charset="-122"/>
              </a:rPr>
              <a:t>Java </a:t>
            </a:r>
            <a:r>
              <a:rPr lang="zh-CN" altLang="en-US" sz="2800" b="0" dirty="0">
                <a:solidFill>
                  <a:srgbClr val="1B2A95"/>
                </a:solidFill>
                <a:latin typeface="Times New Roman" panose="02020603050405020304" pitchFamily="18" charset="0"/>
                <a:ea typeface="楷体" panose="02010609060101010101" pitchFamily="49" charset="-122"/>
              </a:rPr>
              <a:t>语法大部分效仿 </a:t>
            </a:r>
            <a:r>
              <a:rPr lang="en-US" altLang="zh-CN" sz="2800" b="0">
                <a:solidFill>
                  <a:srgbClr val="1B2A95"/>
                </a:solidFill>
                <a:latin typeface="Times New Roman" panose="02020603050405020304" pitchFamily="18" charset="0"/>
                <a:ea typeface="楷体" panose="02010609060101010101" pitchFamily="49" charset="-122"/>
              </a:rPr>
              <a:t>C++, </a:t>
            </a:r>
            <a:r>
              <a:rPr lang="zh-CN" altLang="en-US" sz="2800" b="0" dirty="0">
                <a:solidFill>
                  <a:srgbClr val="1B2A95"/>
                </a:solidFill>
                <a:latin typeface="Times New Roman" panose="02020603050405020304" pitchFamily="18" charset="0"/>
                <a:ea typeface="楷体" panose="02010609060101010101" pitchFamily="49" charset="-122"/>
              </a:rPr>
              <a:t>但是功能有所提升，并且使用更为简单 。有人比喻 </a:t>
            </a:r>
            <a:r>
              <a:rPr lang="en-US" altLang="zh-CN" sz="2800" b="0">
                <a:solidFill>
                  <a:srgbClr val="1B2A95"/>
                </a:solidFill>
                <a:latin typeface="Times New Roman" panose="02020603050405020304" pitchFamily="18" charset="0"/>
                <a:ea typeface="楷体" panose="02010609060101010101" pitchFamily="49" charset="-122"/>
              </a:rPr>
              <a:t>Java </a:t>
            </a:r>
            <a:r>
              <a:rPr lang="zh-CN" altLang="en-US" sz="2800" b="0" dirty="0">
                <a:solidFill>
                  <a:srgbClr val="1B2A95"/>
                </a:solidFill>
                <a:latin typeface="Times New Roman" panose="02020603050405020304" pitchFamily="18" charset="0"/>
                <a:ea typeface="楷体" panose="02010609060101010101" pitchFamily="49" charset="-122"/>
              </a:rPr>
              <a:t>是 “</a:t>
            </a:r>
            <a:r>
              <a:rPr lang="en-US" altLang="zh-CN" sz="2800" b="0">
                <a:solidFill>
                  <a:srgbClr val="1B2A95"/>
                </a:solidFill>
                <a:latin typeface="Times New Roman" panose="02020603050405020304" pitchFamily="18" charset="0"/>
                <a:ea typeface="楷体" panose="02010609060101010101" pitchFamily="49" charset="-122"/>
              </a:rPr>
              <a:t>C++--” </a:t>
            </a:r>
            <a:r>
              <a:rPr lang="zh-CN" altLang="en-US" sz="2800" b="0" dirty="0">
                <a:solidFill>
                  <a:srgbClr val="1B2A95"/>
                </a:solidFill>
                <a:latin typeface="Times New Roman" panose="02020603050405020304" pitchFamily="18" charset="0"/>
                <a:ea typeface="楷体" panose="02010609060101010101" pitchFamily="49" charset="-122"/>
              </a:rPr>
              <a:t>，简单而不简陋，因为它语法上酷似</a:t>
            </a:r>
            <a:r>
              <a:rPr lang="en-US" altLang="zh-CN" sz="2800" b="0">
                <a:solidFill>
                  <a:srgbClr val="1B2A95"/>
                </a:solidFill>
                <a:latin typeface="Times New Roman" panose="02020603050405020304" pitchFamily="18" charset="0"/>
                <a:ea typeface="楷体" panose="02010609060101010101" pitchFamily="49" charset="-122"/>
              </a:rPr>
              <a:t>C++</a:t>
            </a:r>
            <a:r>
              <a:rPr lang="zh-CN" altLang="en-US" sz="2800" b="0" dirty="0">
                <a:solidFill>
                  <a:srgbClr val="1B2A95"/>
                </a:solidFill>
                <a:latin typeface="Times New Roman" panose="02020603050405020304" pitchFamily="18" charset="0"/>
                <a:ea typeface="楷体" panose="02010609060101010101" pitchFamily="49" charset="-122"/>
              </a:rPr>
              <a:t>，但是功能更为强大，并且克服了</a:t>
            </a:r>
            <a:r>
              <a:rPr lang="en-US" altLang="zh-CN" sz="2800" b="0">
                <a:solidFill>
                  <a:srgbClr val="1B2A95"/>
                </a:solidFill>
                <a:latin typeface="Times New Roman" panose="02020603050405020304" pitchFamily="18" charset="0"/>
                <a:ea typeface="楷体" panose="02010609060101010101" pitchFamily="49" charset="-122"/>
              </a:rPr>
              <a:t>C++</a:t>
            </a:r>
            <a:r>
              <a:rPr lang="zh-CN" altLang="en-US" sz="2800" b="0" dirty="0">
                <a:solidFill>
                  <a:srgbClr val="1B2A95"/>
                </a:solidFill>
                <a:latin typeface="Times New Roman" panose="02020603050405020304" pitchFamily="18" charset="0"/>
                <a:ea typeface="楷体" panose="02010609060101010101" pitchFamily="49" charset="-122"/>
              </a:rPr>
              <a:t>的许多弊端。</a:t>
            </a:r>
            <a:endParaRPr lang="en-US" altLang="zh-CN" sz="2400">
              <a:solidFill>
                <a:srgbClr val="1B2A95"/>
              </a:solidFill>
              <a:latin typeface="Times New Roman" panose="02020603050405020304" pitchFamily="18" charset="0"/>
              <a:ea typeface="楷体" panose="02010609060101010101" pitchFamily="49" charset="-122"/>
            </a:endParaRPr>
          </a:p>
          <a:p>
            <a:pPr marL="1200150" lvl="2" indent="-285750" eaLnBrk="0" hangingPunct="0">
              <a:spcBef>
                <a:spcPct val="20000"/>
              </a:spcBef>
              <a:buChar char="–"/>
            </a:pPr>
            <a:r>
              <a:rPr lang="zh-CN" altLang="zh-CN" sz="2400" dirty="0">
                <a:solidFill>
                  <a:srgbClr val="1B2A95"/>
                </a:solidFill>
                <a:latin typeface="Times New Roman" panose="02020603050405020304" pitchFamily="18" charset="0"/>
                <a:ea typeface="楷体" panose="02010609060101010101" pitchFamily="49" charset="-122"/>
              </a:rPr>
              <a:t>Java去掉指针，取消多重继承和运算符重载</a:t>
            </a:r>
            <a:r>
              <a:rPr lang="zh-CN" altLang="en-US" sz="2400" dirty="0">
                <a:solidFill>
                  <a:srgbClr val="1B2A95"/>
                </a:solidFill>
                <a:latin typeface="Times New Roman" panose="02020603050405020304" pitchFamily="18" charset="0"/>
                <a:ea typeface="楷体" panose="02010609060101010101" pitchFamily="49" charset="-122"/>
              </a:rPr>
              <a:t>。</a:t>
            </a:r>
            <a:endParaRPr lang="en-US" altLang="zh-CN" sz="2400">
              <a:solidFill>
                <a:srgbClr val="1B2A95"/>
              </a:solidFill>
              <a:latin typeface="Times New Roman" panose="02020603050405020304" pitchFamily="18" charset="0"/>
              <a:ea typeface="楷体" panose="02010609060101010101" pitchFamily="49" charset="-122"/>
            </a:endParaRPr>
          </a:p>
          <a:p>
            <a:pPr marL="1200150" lvl="2" indent="-285750" eaLnBrk="0" hangingPunct="0">
              <a:spcBef>
                <a:spcPct val="20000"/>
              </a:spcBef>
              <a:buChar char="–"/>
            </a:pPr>
            <a:r>
              <a:rPr lang="en-US" altLang="zh-CN" sz="2400">
                <a:solidFill>
                  <a:srgbClr val="1B2A95"/>
                </a:solidFill>
                <a:latin typeface="Times New Roman" panose="02020603050405020304" pitchFamily="18" charset="0"/>
                <a:ea typeface="楷体" panose="02010609060101010101" pitchFamily="49" charset="-122"/>
              </a:rPr>
              <a:t>Java </a:t>
            </a:r>
            <a:r>
              <a:rPr lang="zh-CN" altLang="zh-CN" sz="2400" dirty="0">
                <a:solidFill>
                  <a:srgbClr val="1B2A95"/>
                </a:solidFill>
                <a:latin typeface="Times New Roman" panose="02020603050405020304" pitchFamily="18" charset="0"/>
                <a:ea typeface="楷体" panose="02010609060101010101" pitchFamily="49" charset="-122"/>
              </a:rPr>
              <a:t>设立自动内存</a:t>
            </a:r>
            <a:r>
              <a:rPr lang="zh-CN" altLang="en-US" sz="2400" dirty="0">
                <a:solidFill>
                  <a:srgbClr val="1B2A95"/>
                </a:solidFill>
                <a:latin typeface="Times New Roman" panose="02020603050405020304" pitchFamily="18" charset="0"/>
                <a:ea typeface="楷体" panose="02010609060101010101" pitchFamily="49" charset="-122"/>
              </a:rPr>
              <a:t>分配与</a:t>
            </a:r>
            <a:r>
              <a:rPr lang="zh-CN" altLang="zh-CN" sz="2400" dirty="0">
                <a:solidFill>
                  <a:srgbClr val="1B2A95"/>
                </a:solidFill>
                <a:latin typeface="Times New Roman" panose="02020603050405020304" pitchFamily="18" charset="0"/>
                <a:ea typeface="楷体" panose="02010609060101010101" pitchFamily="49" charset="-122"/>
              </a:rPr>
              <a:t>回收</a:t>
            </a:r>
            <a:r>
              <a:rPr lang="zh-CN" altLang="en-US" sz="2400" dirty="0">
                <a:solidFill>
                  <a:srgbClr val="1B2A95"/>
                </a:solidFill>
                <a:latin typeface="Times New Roman" panose="02020603050405020304" pitchFamily="18" charset="0"/>
                <a:ea typeface="楷体" panose="02010609060101010101" pitchFamily="49" charset="-122"/>
              </a:rPr>
              <a:t>机制。</a:t>
            </a:r>
            <a:endParaRPr lang="zh-CN" altLang="en-US" sz="3600" dirty="0">
              <a:latin typeface="Times New Roman" panose="02020603050405020304" pitchFamily="18" charset="0"/>
              <a:ea typeface="楷体" panose="02010609060101010101" pitchFamily="49" charset="-122"/>
            </a:endParaRPr>
          </a:p>
        </p:txBody>
      </p:sp>
      <p:sp>
        <p:nvSpPr>
          <p:cNvPr id="75779"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75780"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7826" name="Text Box 3"/>
          <p:cNvSpPr txBox="1"/>
          <p:nvPr/>
        </p:nvSpPr>
        <p:spPr>
          <a:xfrm>
            <a:off x="914400" y="1752600"/>
            <a:ext cx="7772400" cy="3929063"/>
          </a:xfrm>
          <a:prstGeom prst="rect">
            <a:avLst/>
          </a:prstGeom>
          <a:noFill/>
          <a:ln w="9525">
            <a:noFill/>
          </a:ln>
        </p:spPr>
        <p:txBody>
          <a:bodyPr anchor="t">
            <a:spAutoFit/>
          </a:bodyPr>
          <a:p>
            <a:pPr marL="742950" indent="-742950"/>
            <a:r>
              <a:rPr lang="zh-CN" altLang="en-US" sz="3000" dirty="0">
                <a:latin typeface="Times New Roman" panose="02020603050405020304" pitchFamily="18" charset="0"/>
                <a:ea typeface="楷体" panose="02010609060101010101" pitchFamily="49" charset="-122"/>
              </a:rPr>
              <a:t>(</a:t>
            </a:r>
            <a:r>
              <a:rPr lang="en-US" altLang="zh-CN" sz="3000">
                <a:latin typeface="Times New Roman" panose="02020603050405020304" pitchFamily="18" charset="0"/>
                <a:ea typeface="楷体" panose="02010609060101010101" pitchFamily="49" charset="-122"/>
              </a:rPr>
              <a:t>2)</a:t>
            </a:r>
            <a:r>
              <a:rPr lang="zh-CN" altLang="en-US" sz="3000" dirty="0">
                <a:latin typeface="Times New Roman" panose="02020603050405020304" pitchFamily="18" charset="0"/>
                <a:ea typeface="楷体" panose="02010609060101010101" pitchFamily="49" charset="-122"/>
              </a:rPr>
              <a:t> 面向对象</a:t>
            </a:r>
            <a:endParaRPr lang="en-US" altLang="zh-CN" sz="3600">
              <a:latin typeface="Times New Roman" panose="02020603050405020304" pitchFamily="18" charset="0"/>
              <a:ea typeface="楷体" panose="02010609060101010101" pitchFamily="49" charset="-122"/>
            </a:endParaRPr>
          </a:p>
          <a:p>
            <a:pPr marL="342900" lvl="1" indent="-342900" eaLnBrk="0" hangingPunct="0">
              <a:lnSpc>
                <a:spcPct val="130000"/>
              </a:lnSpc>
              <a:buClr>
                <a:srgbClr val="C00000"/>
              </a:buClr>
              <a:buFont typeface="Wingdings" panose="05000000000000000000" pitchFamily="2" charset="2"/>
              <a:buChar char="Ø"/>
            </a:pPr>
            <a:r>
              <a:rPr lang="en-US" altLang="en-US" sz="2800" b="0">
                <a:solidFill>
                  <a:srgbClr val="1B2A95"/>
                </a:solidFill>
                <a:latin typeface="Times New Roman" panose="02020603050405020304" pitchFamily="18" charset="0"/>
                <a:ea typeface="楷体" panose="02010609060101010101" pitchFamily="49" charset="-122"/>
              </a:rPr>
              <a:t> </a:t>
            </a:r>
            <a:r>
              <a:rPr lang="en-US" altLang="zh-CN" sz="2400" b="0">
                <a:solidFill>
                  <a:srgbClr val="1B2A95"/>
                </a:solidFill>
                <a:latin typeface="Times New Roman" panose="02020603050405020304" pitchFamily="18" charset="0"/>
                <a:ea typeface="楷体" panose="02010609060101010101" pitchFamily="49" charset="-122"/>
              </a:rPr>
              <a:t>Java </a:t>
            </a:r>
            <a:r>
              <a:rPr lang="zh-CN" altLang="en-US" sz="2400" b="0" dirty="0">
                <a:solidFill>
                  <a:srgbClr val="1B2A95"/>
                </a:solidFill>
                <a:latin typeface="Times New Roman" panose="02020603050405020304" pitchFamily="18" charset="0"/>
                <a:ea typeface="楷体" panose="02010609060101010101" pitchFamily="49" charset="-122"/>
              </a:rPr>
              <a:t>是纯粹的面向对象语言，从最开始就是遵照面向对象方法学设计的，而面向对象</a:t>
            </a:r>
            <a:r>
              <a:rPr lang="en-US" altLang="zh-CN" sz="2400" b="0">
                <a:solidFill>
                  <a:srgbClr val="1B2A95"/>
                </a:solidFill>
                <a:latin typeface="Times New Roman" panose="02020603050405020304" pitchFamily="18" charset="0"/>
                <a:ea typeface="楷体" panose="02010609060101010101" pitchFamily="49" charset="-122"/>
              </a:rPr>
              <a:t>(Object-oriented programming </a:t>
            </a: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OOP) </a:t>
            </a:r>
            <a:r>
              <a:rPr lang="zh-CN" altLang="en-US" sz="2400" b="0" dirty="0">
                <a:solidFill>
                  <a:srgbClr val="1B2A95"/>
                </a:solidFill>
                <a:latin typeface="Times New Roman" panose="02020603050405020304" pitchFamily="18" charset="0"/>
                <a:ea typeface="楷体" panose="02010609060101010101" pitchFamily="49" charset="-122"/>
              </a:rPr>
              <a:t>是一种越来越流行的编程实现技术，并逐渐替代传统的过程编程技术。</a:t>
            </a:r>
            <a:endParaRPr lang="en-US" altLang="zh-CN" sz="2400" b="0">
              <a:solidFill>
                <a:srgbClr val="1B2A95"/>
              </a:solidFill>
              <a:latin typeface="Times New Roman" panose="02020603050405020304" pitchFamily="18" charset="0"/>
              <a:ea typeface="楷体" panose="02010609060101010101" pitchFamily="49" charset="-122"/>
            </a:endParaRPr>
          </a:p>
          <a:p>
            <a:pPr marL="1200150" lvl="2" indent="-285750" eaLnBrk="0" hangingPunct="0">
              <a:spcBef>
                <a:spcPct val="20000"/>
              </a:spcBef>
              <a:buChar char="–"/>
            </a:pPr>
            <a:r>
              <a:rPr lang="en-US" altLang="zh-CN" sz="2000">
                <a:solidFill>
                  <a:srgbClr val="1B2A95"/>
                </a:solidFill>
                <a:latin typeface="Times New Roman" panose="02020603050405020304" pitchFamily="18" charset="0"/>
                <a:ea typeface="楷体" panose="02010609060101010101" pitchFamily="49" charset="-122"/>
              </a:rPr>
              <a:t>JAVA</a:t>
            </a:r>
            <a:r>
              <a:rPr lang="zh-CN" altLang="en-US" sz="2000" dirty="0">
                <a:solidFill>
                  <a:srgbClr val="FF0000"/>
                </a:solidFill>
                <a:latin typeface="Times New Roman" panose="02020603050405020304" pitchFamily="18" charset="0"/>
                <a:ea typeface="楷体" panose="02010609060101010101" pitchFamily="49" charset="-122"/>
              </a:rPr>
              <a:t>对象</a:t>
            </a:r>
            <a:r>
              <a:rPr lang="zh-CN" altLang="en-US" sz="2000" dirty="0">
                <a:solidFill>
                  <a:srgbClr val="1B2A95"/>
                </a:solidFill>
                <a:latin typeface="Times New Roman" panose="02020603050405020304" pitchFamily="18" charset="0"/>
                <a:ea typeface="楷体" panose="02010609060101010101" pitchFamily="49" charset="-122"/>
              </a:rPr>
              <a:t>有模块化性质和信息隐藏能力，满足面向对象的封装要求；</a:t>
            </a:r>
            <a:endParaRPr lang="zh-CN" altLang="en-US" sz="2000" dirty="0">
              <a:solidFill>
                <a:srgbClr val="1B2A95"/>
              </a:solidFill>
              <a:latin typeface="Times New Roman" panose="02020603050405020304" pitchFamily="18" charset="0"/>
              <a:ea typeface="楷体" panose="02010609060101010101" pitchFamily="49" charset="-122"/>
            </a:endParaRPr>
          </a:p>
          <a:p>
            <a:pPr marL="1200150" lvl="2" indent="-285750" eaLnBrk="0" hangingPunct="0">
              <a:spcBef>
                <a:spcPct val="20000"/>
              </a:spcBef>
              <a:buChar char="–"/>
            </a:pPr>
            <a:r>
              <a:rPr lang="zh-CN" altLang="en-US" sz="2000" dirty="0">
                <a:solidFill>
                  <a:srgbClr val="1B2A95"/>
                </a:solidFill>
                <a:latin typeface="Times New Roman" panose="02020603050405020304" pitchFamily="18" charset="0"/>
                <a:ea typeface="楷体" panose="02010609060101010101" pitchFamily="49" charset="-122"/>
              </a:rPr>
              <a:t>支持</a:t>
            </a:r>
            <a:r>
              <a:rPr lang="zh-CN" altLang="en-US" sz="2000" dirty="0">
                <a:solidFill>
                  <a:srgbClr val="FF0000"/>
                </a:solidFill>
                <a:latin typeface="Times New Roman" panose="02020603050405020304" pitchFamily="18" charset="0"/>
                <a:ea typeface="楷体" panose="02010609060101010101" pitchFamily="49" charset="-122"/>
              </a:rPr>
              <a:t>继承</a:t>
            </a:r>
            <a:r>
              <a:rPr lang="zh-CN" altLang="en-US" sz="2000" dirty="0">
                <a:solidFill>
                  <a:srgbClr val="1B2A95"/>
                </a:solidFill>
                <a:latin typeface="Times New Roman" panose="02020603050405020304" pitchFamily="18" charset="0"/>
                <a:ea typeface="楷体" panose="02010609060101010101" pitchFamily="49" charset="-122"/>
              </a:rPr>
              <a:t>；</a:t>
            </a:r>
            <a:endParaRPr lang="zh-CN" altLang="en-US" sz="2000" dirty="0">
              <a:solidFill>
                <a:srgbClr val="1B2A95"/>
              </a:solidFill>
              <a:latin typeface="Times New Roman" panose="02020603050405020304" pitchFamily="18" charset="0"/>
              <a:ea typeface="楷体" panose="02010609060101010101" pitchFamily="49" charset="-122"/>
            </a:endParaRPr>
          </a:p>
          <a:p>
            <a:pPr marL="1200150" lvl="2" indent="-285750" eaLnBrk="0" hangingPunct="0">
              <a:spcBef>
                <a:spcPct val="20000"/>
              </a:spcBef>
              <a:buChar char="–"/>
            </a:pP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通过抽象类与接口</a:t>
            </a:r>
            <a:r>
              <a:rPr lang="zh-CN" altLang="en-US" sz="2000" dirty="0">
                <a:solidFill>
                  <a:srgbClr val="1B2A95"/>
                </a:solidFill>
                <a:latin typeface="Times New Roman" panose="02020603050405020304" pitchFamily="18" charset="0"/>
                <a:ea typeface="楷体" panose="02010609060101010101" pitchFamily="49" charset="-122"/>
              </a:rPr>
              <a:t>支持</a:t>
            </a:r>
            <a:r>
              <a:rPr lang="zh-CN" altLang="en-US" sz="2000" dirty="0">
                <a:solidFill>
                  <a:srgbClr val="FF0000"/>
                </a:solidFill>
                <a:latin typeface="Times New Roman" panose="02020603050405020304" pitchFamily="18" charset="0"/>
                <a:ea typeface="楷体" panose="02010609060101010101" pitchFamily="49" charset="-122"/>
              </a:rPr>
              <a:t>多态</a:t>
            </a:r>
            <a:r>
              <a:rPr lang="zh-CN" altLang="en-US" sz="2000" dirty="0">
                <a:solidFill>
                  <a:srgbClr val="1B2A95"/>
                </a:solidFill>
                <a:latin typeface="Times New Roman" panose="02020603050405020304" pitchFamily="18" charset="0"/>
                <a:ea typeface="楷体" panose="02010609060101010101" pitchFamily="49" charset="-122"/>
              </a:rPr>
              <a:t>。</a:t>
            </a:r>
            <a:endParaRPr lang="zh-CN" altLang="en-US" sz="2000" dirty="0">
              <a:solidFill>
                <a:srgbClr val="1B2A95"/>
              </a:solidFill>
              <a:latin typeface="Times New Roman" panose="02020603050405020304" pitchFamily="18" charset="0"/>
              <a:ea typeface="楷体" panose="02010609060101010101" pitchFamily="49" charset="-122"/>
            </a:endParaRPr>
          </a:p>
        </p:txBody>
      </p:sp>
      <p:sp>
        <p:nvSpPr>
          <p:cNvPr id="77827"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77828"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79874" name="Text Box 3"/>
          <p:cNvSpPr txBox="1"/>
          <p:nvPr/>
        </p:nvSpPr>
        <p:spPr>
          <a:xfrm>
            <a:off x="914400" y="1676400"/>
            <a:ext cx="8001000" cy="3983038"/>
          </a:xfrm>
          <a:prstGeom prst="rect">
            <a:avLst/>
          </a:prstGeom>
          <a:noFill/>
          <a:ln w="9525">
            <a:noFill/>
          </a:ln>
        </p:spPr>
        <p:txBody>
          <a:bodyPr anchor="t">
            <a:spAutoFit/>
          </a:bodyPr>
          <a:p>
            <a:pPr marL="742950" lvl="1" indent="-742950" eaLnBrk="0" hangingPunct="0">
              <a:lnSpc>
                <a:spcPct val="130000"/>
              </a:lnSpc>
              <a:buClr>
                <a:srgbClr val="C00000"/>
              </a:buClr>
              <a:buNone/>
            </a:pPr>
            <a:r>
              <a:rPr lang="zh-CN" altLang="en-US" sz="3000" dirty="0">
                <a:latin typeface="Times New Roman" panose="02020603050405020304" pitchFamily="18" charset="0"/>
                <a:ea typeface="楷体" panose="02010609060101010101" pitchFamily="49" charset="-122"/>
              </a:rPr>
              <a:t>(</a:t>
            </a:r>
            <a:r>
              <a:rPr lang="en-US" altLang="zh-CN" sz="3000">
                <a:latin typeface="Times New Roman" panose="02020603050405020304" pitchFamily="18" charset="0"/>
                <a:ea typeface="楷体" panose="02010609060101010101" pitchFamily="49" charset="-122"/>
              </a:rPr>
              <a:t>3)</a:t>
            </a:r>
            <a:r>
              <a:rPr lang="zh-CN" altLang="en-US" sz="3000" dirty="0">
                <a:latin typeface="Times New Roman" panose="02020603050405020304" pitchFamily="18" charset="0"/>
                <a:ea typeface="楷体" panose="02010609060101010101" pitchFamily="49" charset="-122"/>
              </a:rPr>
              <a:t> 分布式</a:t>
            </a:r>
            <a:endParaRPr lang="zh-CN" altLang="en-US" sz="3600" dirty="0">
              <a:latin typeface="Times New Roman" panose="02020603050405020304" pitchFamily="18" charset="0"/>
              <a:ea typeface="楷体" panose="02010609060101010101" pitchFamily="49" charset="-12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800" b="0" dirty="0">
                <a:solidFill>
                  <a:srgbClr val="1B2A95"/>
                </a:solidFill>
                <a:latin typeface="Times New Roman" panose="02020603050405020304" pitchFamily="18" charset="0"/>
                <a:ea typeface="楷体" panose="02010609060101010101" pitchFamily="49" charset="-122"/>
              </a:rPr>
              <a:t>分布式计算涉及到多台计算机通过网络协同工作。</a:t>
            </a:r>
            <a:r>
              <a:rPr lang="en-US" altLang="zh-CN" sz="2800" b="0">
                <a:solidFill>
                  <a:srgbClr val="1B2A95"/>
                </a:solidFill>
                <a:latin typeface="Times New Roman" panose="02020603050405020304" pitchFamily="18" charset="0"/>
                <a:ea typeface="楷体" panose="02010609060101010101" pitchFamily="49" charset="-122"/>
              </a:rPr>
              <a:t>Java</a:t>
            </a:r>
            <a:r>
              <a:rPr lang="zh-CN" altLang="en-US" sz="2800" b="0" dirty="0">
                <a:solidFill>
                  <a:srgbClr val="1B2A95"/>
                </a:solidFill>
                <a:latin typeface="Times New Roman" panose="02020603050405020304" pitchFamily="18" charset="0"/>
                <a:ea typeface="楷体" panose="02010609060101010101" pitchFamily="49" charset="-122"/>
              </a:rPr>
              <a:t>设计成使分布式计算易于实施。</a:t>
            </a:r>
            <a:endParaRPr lang="en-US" altLang="zh-CN" sz="2800" b="0">
              <a:solidFill>
                <a:srgbClr val="1B2A95"/>
              </a:solidFill>
              <a:latin typeface="Times New Roman" panose="02020603050405020304" pitchFamily="18" charset="0"/>
              <a:ea typeface="楷体" panose="02010609060101010101" pitchFamily="49" charset="-122"/>
            </a:endParaRPr>
          </a:p>
          <a:p>
            <a:pPr marL="1200150" lvl="2" indent="-285750" eaLnBrk="0" hangingPunct="0">
              <a:lnSpc>
                <a:spcPct val="130000"/>
              </a:lnSpc>
              <a:spcBef>
                <a:spcPct val="20000"/>
              </a:spcBef>
              <a:buClr>
                <a:srgbClr val="C00000"/>
              </a:buClr>
              <a:buChar char="–"/>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是</a:t>
            </a:r>
            <a:r>
              <a:rPr lang="zh-CN" altLang="zh-CN" sz="24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面向网络的语言</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。通过它提供的类库可以处理</a:t>
            </a: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TCP/IP</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协议</a:t>
            </a: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用户可以通过</a:t>
            </a: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URL</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地址在网络上很方便地访问其它对象</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的网络编程就犹如从文件中发送和接收数据般简单。</a:t>
            </a:r>
            <a:endParaRPr lang="zh-CN" altLang="en-US" sz="2800" b="0" dirty="0">
              <a:solidFill>
                <a:srgbClr val="1B2A95"/>
              </a:solidFill>
              <a:latin typeface="Times New Roman" panose="02020603050405020304" pitchFamily="18" charset="0"/>
              <a:ea typeface="楷体" panose="02010609060101010101" pitchFamily="49" charset="-122"/>
            </a:endParaRPr>
          </a:p>
        </p:txBody>
      </p:sp>
      <p:sp>
        <p:nvSpPr>
          <p:cNvPr id="79875"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79876"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81922"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1923"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1924" name="Text Box 4"/>
          <p:cNvSpPr txBox="1"/>
          <p:nvPr/>
        </p:nvSpPr>
        <p:spPr>
          <a:xfrm>
            <a:off x="990600" y="1524000"/>
            <a:ext cx="7924800" cy="5153025"/>
          </a:xfrm>
          <a:prstGeom prst="rect">
            <a:avLst/>
          </a:prstGeom>
          <a:noFill/>
          <a:ln w="12700">
            <a:noFill/>
          </a:ln>
        </p:spPr>
        <p:txBody>
          <a:bodyPr anchor="t">
            <a:spAutoFit/>
          </a:bodyPr>
          <a:p>
            <a:pPr marL="742950" lvl="1" indent="-742950" eaLnBrk="0" hangingPunct="0">
              <a:lnSpc>
                <a:spcPct val="130000"/>
              </a:lnSpc>
              <a:buClr>
                <a:srgbClr val="C00000"/>
              </a:buClr>
              <a:buNone/>
            </a:pPr>
            <a:r>
              <a:rPr lang="zh-CN" altLang="en-US" sz="3600" dirty="0">
                <a:latin typeface="Times New Roman" panose="02020603050405020304" pitchFamily="18" charset="0"/>
                <a:ea typeface="方正姚体" panose="02010601030101010101" pitchFamily="2" charset="-122"/>
                <a:sym typeface="Webdings" panose="05030102010509060703" pitchFamily="18" charset="2"/>
              </a:rPr>
              <a:t> </a:t>
            </a:r>
            <a:r>
              <a:rPr lang="en-US" altLang="zh-CN" sz="3000">
                <a:latin typeface="Times New Roman" panose="02020603050405020304" pitchFamily="18" charset="0"/>
                <a:ea typeface="楷体_GB2312" pitchFamily="49" charset="-122"/>
              </a:rPr>
              <a:t>(4) </a:t>
            </a:r>
            <a:r>
              <a:rPr lang="zh-CN" altLang="en-US" sz="3000" dirty="0">
                <a:latin typeface="Times New Roman" panose="02020603050405020304" pitchFamily="18" charset="0"/>
                <a:ea typeface="楷体_GB2312" pitchFamily="49" charset="-122"/>
              </a:rPr>
              <a:t>鲁棒性（健壮）</a:t>
            </a:r>
            <a:r>
              <a:rPr lang="zh-CN" altLang="en-US" sz="3600" dirty="0">
                <a:latin typeface="Times New Roman" panose="02020603050405020304" pitchFamily="18" charset="0"/>
                <a:ea typeface="方正姚体" panose="02010601030101010101" pitchFamily="2" charset="-122"/>
              </a:rPr>
              <a:t> </a:t>
            </a:r>
            <a:endParaRPr lang="zh-CN" altLang="en-US" b="0" dirty="0">
              <a:solidFill>
                <a:srgbClr val="1B2A95"/>
              </a:solidFill>
              <a:latin typeface="Calibri" panose="020F0502020204030204" pitchFamily="34" charset="0"/>
              <a:ea typeface="方正姚体" panose="02010601030101010101" pitchFamily="2" charset="-122"/>
              <a:sym typeface="Webdings" panose="05030102010509060703" pitchFamily="18"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在编译和运行程序时，都要对可能出现的问题进行检查，以消除错误的产生。</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通过集成的面向对象的</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异常处理机制</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，在编译时，</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提示出可能出现但未被处理的异常。另外，</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在编译时还可捕获类型声明中的许多常见错误，防止动态运行时出现不匹配问题。</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它提供</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自动垃圾收集</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来进行内存管理，防止程序员在管理内存时容易产生的错误。</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sp>
        <p:nvSpPr>
          <p:cNvPr id="81925"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81926"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83970" name="Rectangle 3"/>
          <p:cNvSpPr/>
          <p:nvPr/>
        </p:nvSpPr>
        <p:spPr>
          <a:xfrm>
            <a:off x="914400" y="1524000"/>
            <a:ext cx="8001000" cy="5006975"/>
          </a:xfrm>
          <a:prstGeom prst="rect">
            <a:avLst/>
          </a:prstGeom>
          <a:noFill/>
          <a:ln w="9525">
            <a:noFill/>
          </a:ln>
        </p:spPr>
        <p:txBody>
          <a:bodyPr anchor="t">
            <a:spAutoFit/>
          </a:bodyPr>
          <a:p>
            <a:pPr marL="742950" lvl="1" indent="-742950" eaLnBrk="0" hangingPunct="0">
              <a:lnSpc>
                <a:spcPct val="130000"/>
              </a:lnSpc>
              <a:buClr>
                <a:srgbClr val="C00000"/>
              </a:buClr>
              <a:buNone/>
            </a:pPr>
            <a:r>
              <a:rPr lang="en-US" altLang="zh-CN" sz="3000">
                <a:latin typeface="Times New Roman" panose="02020603050405020304" pitchFamily="18" charset="0"/>
                <a:ea typeface="楷体" panose="02010609060101010101" pitchFamily="49" charset="-122"/>
                <a:sym typeface="Webdings" panose="05030102010509060703" pitchFamily="18" charset="2"/>
              </a:rPr>
              <a:t>(5) </a:t>
            </a:r>
            <a:r>
              <a:rPr lang="zh-CN" altLang="en-US" sz="3000" dirty="0">
                <a:latin typeface="Times New Roman" panose="02020603050405020304" pitchFamily="18" charset="0"/>
                <a:ea typeface="楷体" panose="02010609060101010101" pitchFamily="49" charset="-122"/>
                <a:sym typeface="Webdings" panose="05030102010509060703" pitchFamily="18" charset="2"/>
              </a:rPr>
              <a:t>安全性</a:t>
            </a:r>
            <a:r>
              <a:rPr lang="zh-CN" altLang="en-US" sz="3600" dirty="0">
                <a:latin typeface="Times New Roman" panose="02020603050405020304" pitchFamily="18" charset="0"/>
                <a:ea typeface="楷体" panose="02010609060101010101" pitchFamily="49" charset="-122"/>
                <a:sym typeface="Webdings" panose="05030102010509060703" pitchFamily="18" charset="2"/>
              </a:rPr>
              <a:t> </a:t>
            </a:r>
            <a:endParaRPr lang="zh-CN" altLang="en-US" sz="3600" dirty="0">
              <a:latin typeface="Times New Roman" panose="02020603050405020304" pitchFamily="18" charset="0"/>
              <a:ea typeface="楷体" panose="02010609060101010101" pitchFamily="49" charset="-122"/>
              <a:sym typeface="Webdings" panose="05030102010509060703" pitchFamily="18"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 </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给出了多种安全机制来保护系统免受攻击性程序的破坏。</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zh-CN" sz="24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不支持指针</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一切对内存的访问都必须通过对象的实例变量来实现。</a:t>
            </a:r>
            <a:endPar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JVM</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采用的是</a:t>
            </a:r>
            <a:r>
              <a:rPr lang="en-US" altLang="zh-CN" sz="240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r>
              <a:rPr lang="zh-CN" altLang="zh-CN" sz="24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沙箱</a:t>
            </a:r>
            <a:r>
              <a:rPr lang="en-US" altLang="zh-CN" sz="240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运行模式，即把</a:t>
            </a: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zh-CN"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程序的代码和数据都限制在一定内存空间里执行，不允许程序访问该内存空间外的内存。</a:t>
            </a:r>
            <a:endPar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a:buFont typeface="Webdings" panose="05030102010509060703" pitchFamily="18" charset="2"/>
              <a:buChar char="="/>
            </a:pPr>
            <a:endParaRPr lang="zh-CN" altLang="en-US" sz="3600" dirty="0">
              <a:solidFill>
                <a:srgbClr val="1B2A95"/>
              </a:solidFill>
              <a:latin typeface="Calibri" panose="020F0502020204030204" pitchFamily="34" charset="0"/>
              <a:ea typeface="方正姚体" panose="02010601030101010101" pitchFamily="2" charset="-122"/>
            </a:endParaRPr>
          </a:p>
        </p:txBody>
      </p:sp>
      <p:sp>
        <p:nvSpPr>
          <p:cNvPr id="8397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83972"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86018"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6019"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6020" name="Text Box 4"/>
          <p:cNvSpPr txBox="1"/>
          <p:nvPr/>
        </p:nvSpPr>
        <p:spPr>
          <a:xfrm>
            <a:off x="914400" y="1600200"/>
            <a:ext cx="8001000" cy="2595563"/>
          </a:xfrm>
          <a:prstGeom prst="rect">
            <a:avLst/>
          </a:prstGeom>
          <a:noFill/>
          <a:ln w="12700">
            <a:noFill/>
          </a:ln>
        </p:spPr>
        <p:txBody>
          <a:bodyPr anchor="t">
            <a:spAutoFit/>
          </a:bodyPr>
          <a:p>
            <a:pPr marL="742950" lvl="1" indent="-742950" eaLnBrk="0" hangingPunct="0">
              <a:lnSpc>
                <a:spcPct val="130000"/>
              </a:lnSpc>
              <a:buClr>
                <a:srgbClr val="C00000"/>
              </a:buClr>
              <a:buNone/>
            </a:pPr>
            <a:r>
              <a:rPr lang="en-US" altLang="zh-CN" sz="3000">
                <a:latin typeface="Times New Roman" panose="02020603050405020304" pitchFamily="18" charset="0"/>
                <a:ea typeface="楷体" panose="02010609060101010101" pitchFamily="49" charset="-122"/>
              </a:rPr>
              <a:t>(6) </a:t>
            </a:r>
            <a:r>
              <a:rPr lang="zh-CN" altLang="en-US" sz="3000" dirty="0">
                <a:latin typeface="Times New Roman" panose="02020603050405020304" pitchFamily="18" charset="0"/>
                <a:ea typeface="楷体" panose="02010609060101010101" pitchFamily="49" charset="-122"/>
              </a:rPr>
              <a:t>体系结构中立</a:t>
            </a:r>
            <a:r>
              <a:rPr lang="en-US" altLang="zh-CN" sz="3000">
                <a:latin typeface="Times New Roman" panose="02020603050405020304" pitchFamily="18" charset="0"/>
                <a:ea typeface="楷体" panose="02010609060101010101" pitchFamily="49" charset="-122"/>
              </a:rPr>
              <a:t>(</a:t>
            </a:r>
            <a:r>
              <a:rPr lang="zh-CN" altLang="en-US" sz="3000" dirty="0">
                <a:latin typeface="Times New Roman" panose="02020603050405020304" pitchFamily="18" charset="0"/>
                <a:ea typeface="楷体" panose="02010609060101010101" pitchFamily="49" charset="-122"/>
              </a:rPr>
              <a:t>平台无关性</a:t>
            </a:r>
            <a:r>
              <a:rPr lang="en-US" altLang="zh-CN" sz="3000">
                <a:latin typeface="Times New Roman" panose="02020603050405020304" pitchFamily="18" charset="0"/>
                <a:ea typeface="楷体" panose="02010609060101010101" pitchFamily="49" charset="-122"/>
              </a:rPr>
              <a:t>)</a:t>
            </a:r>
            <a:r>
              <a:rPr lang="en-US" altLang="zh-CN" sz="3600">
                <a:latin typeface="Times New Roman" panose="02020603050405020304" pitchFamily="18" charset="0"/>
                <a:ea typeface="楷体" panose="02010609060101010101" pitchFamily="49" charset="-122"/>
              </a:rPr>
              <a:t>  </a:t>
            </a:r>
            <a:endParaRPr lang="en-US" altLang="zh-CN" sz="3600">
              <a:latin typeface="Times New Roman" panose="02020603050405020304" pitchFamily="18" charset="0"/>
              <a:ea typeface="楷体" panose="02010609060101010101" pitchFamily="49" charset="-12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FF0000"/>
                </a:solidFill>
                <a:latin typeface="Times New Roman" panose="02020603050405020304" pitchFamily="18" charset="0"/>
                <a:ea typeface="楷体" panose="02010609060101010101" pitchFamily="49" charset="-122"/>
                <a:sym typeface="Webdings" panose="05030102010509060703" pitchFamily="18" charset="2"/>
              </a:rPr>
              <a:t>编写一次，到处运行！</a:t>
            </a:r>
            <a:endPar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只要安装了</a:t>
            </a:r>
            <a:r>
              <a:rPr lang="en-US" altLang="zh-CN" sz="2400" b="0">
                <a:solidFill>
                  <a:srgbClr val="FF0000"/>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虚拟机</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 Java Virtual Machine </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JVM), </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编写的程序就可以在不同的平台上运行。</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pic>
        <p:nvPicPr>
          <p:cNvPr id="86021" name="Picture 7"/>
          <p:cNvPicPr>
            <a:picLocks noChangeAspect="1"/>
          </p:cNvPicPr>
          <p:nvPr/>
        </p:nvPicPr>
        <p:blipFill>
          <a:blip r:embed="rId1"/>
          <a:stretch>
            <a:fillRect/>
          </a:stretch>
        </p:blipFill>
        <p:spPr>
          <a:xfrm>
            <a:off x="914400" y="4343400"/>
            <a:ext cx="7920038" cy="1812925"/>
          </a:xfrm>
          <a:prstGeom prst="rect">
            <a:avLst/>
          </a:prstGeom>
          <a:noFill/>
          <a:ln w="9525">
            <a:noFill/>
          </a:ln>
        </p:spPr>
      </p:pic>
      <p:sp>
        <p:nvSpPr>
          <p:cNvPr id="86022"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86023"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88066"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8067"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88068" name="Text Box 4"/>
          <p:cNvSpPr txBox="1"/>
          <p:nvPr/>
        </p:nvSpPr>
        <p:spPr>
          <a:xfrm>
            <a:off x="457200" y="533400"/>
            <a:ext cx="8305800" cy="457200"/>
          </a:xfrm>
          <a:prstGeom prst="rect">
            <a:avLst/>
          </a:prstGeom>
          <a:noFill/>
          <a:ln w="9525">
            <a:noFill/>
          </a:ln>
        </p:spPr>
        <p:txBody>
          <a:bodyPr anchor="t">
            <a:spAutoFit/>
          </a:bodyPr>
          <a:p>
            <a:pPr eaLnBrk="0" hangingPunct="0">
              <a:spcBef>
                <a:spcPct val="50000"/>
              </a:spcBef>
            </a:pPr>
            <a:endParaRPr lang="zh-CN" altLang="zh-CN" sz="2400" b="0" dirty="0">
              <a:latin typeface="Times New Roman" panose="02020603050405020304" pitchFamily="18" charset="0"/>
              <a:ea typeface="方正姚体" panose="02010601030101010101" pitchFamily="2" charset="-122"/>
            </a:endParaRPr>
          </a:p>
        </p:txBody>
      </p:sp>
      <p:sp>
        <p:nvSpPr>
          <p:cNvPr id="88069" name="Text Box 5"/>
          <p:cNvSpPr txBox="1"/>
          <p:nvPr/>
        </p:nvSpPr>
        <p:spPr>
          <a:xfrm>
            <a:off x="914400" y="1068388"/>
            <a:ext cx="7924800" cy="3552825"/>
          </a:xfrm>
          <a:prstGeom prst="rect">
            <a:avLst/>
          </a:prstGeom>
          <a:noFill/>
          <a:ln w="12700">
            <a:noFill/>
          </a:ln>
        </p:spPr>
        <p:txBody>
          <a:bodyPr anchor="t">
            <a:spAutoFit/>
          </a:bodyPr>
          <a:p>
            <a:pPr marL="742950" lvl="1" indent="-742950" eaLnBrk="0" hangingPunct="0">
              <a:lnSpc>
                <a:spcPct val="130000"/>
              </a:lnSpc>
              <a:buClr>
                <a:srgbClr val="C00000"/>
              </a:buClr>
              <a:buNone/>
            </a:pPr>
            <a:r>
              <a:rPr lang="en-US" altLang="zh-CN" sz="3000">
                <a:latin typeface="Times New Roman" panose="02020603050405020304" pitchFamily="18" charset="0"/>
                <a:ea typeface="楷体" panose="02010609060101010101" pitchFamily="49" charset="-122"/>
                <a:sym typeface="Webdings" panose="05030102010509060703" pitchFamily="18" charset="2"/>
              </a:rPr>
              <a:t>(7) </a:t>
            </a:r>
            <a:r>
              <a:rPr lang="zh-CN" altLang="en-US" sz="3000" dirty="0">
                <a:latin typeface="Times New Roman" panose="02020603050405020304" pitchFamily="18" charset="0"/>
                <a:ea typeface="楷体" panose="02010609060101010101" pitchFamily="49" charset="-122"/>
                <a:sym typeface="Webdings" panose="05030102010509060703" pitchFamily="18" charset="2"/>
              </a:rPr>
              <a:t>可移植性</a:t>
            </a:r>
            <a:endParaRPr lang="zh-CN" altLang="en-US" sz="3000" dirty="0">
              <a:latin typeface="Times New Roman" panose="02020603050405020304" pitchFamily="18" charset="0"/>
              <a:ea typeface="楷体" panose="02010609060101010101" pitchFamily="49" charset="-122"/>
              <a:sym typeface="Webdings" panose="05030102010509060703" pitchFamily="18"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0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与平台无关</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的特性使 </a:t>
            </a: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程序可以方便地被移植到网络上的不同机器，而不必重新编译。</a:t>
            </a:r>
            <a:endPar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的类库中也实现了与不同平台的接口，使这些</a:t>
            </a:r>
            <a:r>
              <a:rPr lang="zh-CN" altLang="en-US" sz="20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类库可以移植</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endPar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编译器是由 </a:t>
            </a: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语言实现的，</a:t>
            </a: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运行时系统由标准 </a:t>
            </a:r>
            <a:r>
              <a:rPr lang="en-US" altLang="zh-CN" sz="2000" b="0">
                <a:solidFill>
                  <a:srgbClr val="1B2A95"/>
                </a:solidFill>
                <a:latin typeface="Times New Roman" panose="02020603050405020304" pitchFamily="18" charset="0"/>
                <a:ea typeface="楷体" panose="02010609060101010101" pitchFamily="49" charset="-122"/>
                <a:sym typeface="Wingdings" panose="05000000000000000000" pitchFamily="2" charset="2"/>
              </a:rPr>
              <a:t>C</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实现（ANSI </a:t>
            </a:r>
            <a:r>
              <a:rPr lang="en-US" altLang="zh-CN"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C</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），这使得</a:t>
            </a:r>
            <a:r>
              <a:rPr lang="en-US" altLang="zh-CN" sz="2000" b="0">
                <a:solidFill>
                  <a:srgbClr val="FF0000"/>
                </a:solidFill>
                <a:latin typeface="Times New Roman" panose="02020603050405020304" pitchFamily="18" charset="0"/>
                <a:ea typeface="楷体" panose="02010609060101010101" pitchFamily="49" charset="-122"/>
                <a:sym typeface="Wingdings" panose="05000000000000000000" pitchFamily="2" charset="2"/>
              </a:rPr>
              <a:t>Java </a:t>
            </a:r>
            <a:r>
              <a:rPr lang="zh-CN" altLang="en-US" sz="20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系统本身</a:t>
            </a:r>
            <a:r>
              <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也具有可移植性。</a:t>
            </a:r>
            <a:endParaRPr lang="zh-CN" altLang="en-US" sz="20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grpSp>
        <p:nvGrpSpPr>
          <p:cNvPr id="2" name="Group 6"/>
          <p:cNvGrpSpPr/>
          <p:nvPr/>
        </p:nvGrpSpPr>
        <p:grpSpPr>
          <a:xfrm>
            <a:off x="1905000" y="4532313"/>
            <a:ext cx="5675313" cy="2322512"/>
            <a:chOff x="156" y="690"/>
            <a:chExt cx="4836" cy="3627"/>
          </a:xfrm>
        </p:grpSpPr>
        <p:sp>
          <p:nvSpPr>
            <p:cNvPr id="88071" name="AutoShape 7"/>
            <p:cNvSpPr/>
            <p:nvPr/>
          </p:nvSpPr>
          <p:spPr>
            <a:xfrm>
              <a:off x="288" y="1776"/>
              <a:ext cx="912" cy="912"/>
            </a:xfrm>
            <a:prstGeom prst="foldedCorner">
              <a:avLst>
                <a:gd name="adj" fmla="val 12500"/>
              </a:avLst>
            </a:prstGeom>
            <a:solidFill>
              <a:srgbClr val="C0C0C0"/>
            </a:solidFill>
            <a:ln w="9525" cap="flat" cmpd="sng">
              <a:solidFill>
                <a:schemeClr val="accent1"/>
              </a:solidFill>
              <a:prstDash val="solid"/>
              <a:round/>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72" name="Oval 8"/>
            <p:cNvSpPr/>
            <p:nvPr/>
          </p:nvSpPr>
          <p:spPr>
            <a:xfrm>
              <a:off x="1728" y="1200"/>
              <a:ext cx="624" cy="480"/>
            </a:xfrm>
            <a:prstGeom prst="ellipse">
              <a:avLst/>
            </a:prstGeom>
            <a:solidFill>
              <a:schemeClr val="accent1"/>
            </a:solidFill>
            <a:ln w="9525" cap="flat" cmpd="sng">
              <a:solidFill>
                <a:schemeClr val="accent1"/>
              </a:solidFill>
              <a:prstDash val="solid"/>
              <a:round/>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73" name="Oval 9"/>
            <p:cNvSpPr/>
            <p:nvPr/>
          </p:nvSpPr>
          <p:spPr>
            <a:xfrm>
              <a:off x="1728" y="2016"/>
              <a:ext cx="624" cy="384"/>
            </a:xfrm>
            <a:prstGeom prst="ellipse">
              <a:avLst/>
            </a:prstGeom>
            <a:solidFill>
              <a:schemeClr val="accent1"/>
            </a:solidFill>
            <a:ln w="9525" cap="flat" cmpd="sng">
              <a:solidFill>
                <a:schemeClr val="accent1"/>
              </a:solidFill>
              <a:prstDash val="solid"/>
              <a:round/>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74" name="Oval 10"/>
            <p:cNvSpPr/>
            <p:nvPr/>
          </p:nvSpPr>
          <p:spPr>
            <a:xfrm>
              <a:off x="1728" y="2880"/>
              <a:ext cx="624" cy="432"/>
            </a:xfrm>
            <a:prstGeom prst="ellipse">
              <a:avLst/>
            </a:prstGeom>
            <a:solidFill>
              <a:schemeClr val="accent1"/>
            </a:solidFill>
            <a:ln w="9525" cap="flat" cmpd="sng">
              <a:solidFill>
                <a:schemeClr val="accent1"/>
              </a:solidFill>
              <a:prstDash val="solid"/>
              <a:round/>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75" name="Rectangle 11"/>
            <p:cNvSpPr/>
            <p:nvPr/>
          </p:nvSpPr>
          <p:spPr>
            <a:xfrm>
              <a:off x="2976" y="1680"/>
              <a:ext cx="624" cy="912"/>
            </a:xfrm>
            <a:prstGeom prst="rect">
              <a:avLst/>
            </a:prstGeom>
            <a:solidFill>
              <a:schemeClr val="accent1"/>
            </a:solidFill>
            <a:ln w="9525" cap="flat" cmpd="sng">
              <a:solidFill>
                <a:schemeClr val="accent1"/>
              </a:solidFill>
              <a:prstDash val="solid"/>
              <a:miter/>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grpSp>
          <p:nvGrpSpPr>
            <p:cNvPr id="88076" name="Group 12"/>
            <p:cNvGrpSpPr/>
            <p:nvPr/>
          </p:nvGrpSpPr>
          <p:grpSpPr>
            <a:xfrm>
              <a:off x="4128" y="960"/>
              <a:ext cx="816" cy="1047"/>
              <a:chOff x="4128" y="768"/>
              <a:chExt cx="816" cy="1047"/>
            </a:xfrm>
          </p:grpSpPr>
          <p:sp>
            <p:nvSpPr>
              <p:cNvPr id="88077" name="Rectangle 13"/>
              <p:cNvSpPr/>
              <p:nvPr/>
            </p:nvSpPr>
            <p:spPr>
              <a:xfrm>
                <a:off x="4128" y="768"/>
                <a:ext cx="816" cy="720"/>
              </a:xfrm>
              <a:prstGeom prst="rect">
                <a:avLst/>
              </a:prstGeom>
              <a:noFill/>
              <a:ln w="9525" cap="flat" cmpd="sng">
                <a:solidFill>
                  <a:schemeClr val="accent1"/>
                </a:solidFill>
                <a:prstDash val="solid"/>
                <a:miter/>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78" name="Line 14"/>
              <p:cNvSpPr/>
              <p:nvPr/>
            </p:nvSpPr>
            <p:spPr>
              <a:xfrm>
                <a:off x="4128" y="960"/>
                <a:ext cx="816" cy="0"/>
              </a:xfrm>
              <a:prstGeom prst="line">
                <a:avLst/>
              </a:prstGeom>
              <a:ln w="9525" cap="flat" cmpd="sng">
                <a:solidFill>
                  <a:schemeClr val="accent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88079" name="Text Box 15"/>
              <p:cNvSpPr txBox="1"/>
              <p:nvPr/>
            </p:nvSpPr>
            <p:spPr>
              <a:xfrm>
                <a:off x="4368" y="815"/>
                <a:ext cx="190" cy="1000"/>
              </a:xfrm>
              <a:prstGeom prst="rect">
                <a:avLst/>
              </a:prstGeom>
              <a:noFill/>
              <a:ln w="9525">
                <a:noFill/>
              </a:ln>
            </p:spPr>
            <p:txBody>
              <a:bodyPr wrap="none" anchor="t">
                <a:spAutoFit/>
              </a:bodyPr>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p:txBody>
          </p:sp>
        </p:grpSp>
        <p:sp>
          <p:nvSpPr>
            <p:cNvPr id="88080" name="Text Box 16"/>
            <p:cNvSpPr txBox="1"/>
            <p:nvPr/>
          </p:nvSpPr>
          <p:spPr>
            <a:xfrm>
              <a:off x="156" y="1399"/>
              <a:ext cx="825" cy="429"/>
            </a:xfrm>
            <a:prstGeom prst="rect">
              <a:avLst/>
            </a:prstGeom>
            <a:noFill/>
            <a:ln w="9525">
              <a:noFill/>
            </a:ln>
          </p:spPr>
          <p:txBody>
            <a:bodyPr wrap="none" anchor="t">
              <a:spAutoFit/>
            </a:bodyPr>
            <a:p>
              <a:r>
                <a:rPr lang="en-US" altLang="zh-CN" sz="1200">
                  <a:solidFill>
                    <a:srgbClr val="1B2A95"/>
                  </a:solidFill>
                  <a:latin typeface="Times New Roman" panose="02020603050405020304" pitchFamily="18" charset="0"/>
                  <a:ea typeface="方正姚体" panose="02010601030101010101" pitchFamily="2" charset="-122"/>
                </a:rPr>
                <a:t>Source code</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1" name="Text Box 17"/>
            <p:cNvSpPr txBox="1"/>
            <p:nvPr/>
          </p:nvSpPr>
          <p:spPr>
            <a:xfrm>
              <a:off x="1555" y="690"/>
              <a:ext cx="684" cy="429"/>
            </a:xfrm>
            <a:prstGeom prst="rect">
              <a:avLst/>
            </a:prstGeom>
            <a:noFill/>
            <a:ln w="9525">
              <a:noFill/>
            </a:ln>
          </p:spPr>
          <p:txBody>
            <a:bodyPr wrap="none" anchor="t">
              <a:spAutoFit/>
            </a:bodyPr>
            <a:p>
              <a:r>
                <a:rPr lang="en-US" altLang="zh-CN" sz="1200">
                  <a:solidFill>
                    <a:srgbClr val="1B2A95"/>
                  </a:solidFill>
                  <a:latin typeface="Times New Roman" panose="02020603050405020304" pitchFamily="18" charset="0"/>
                  <a:ea typeface="方正姚体" panose="02010601030101010101" pitchFamily="2" charset="-122"/>
                </a:rPr>
                <a:t>Compiler</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2" name="Text Box 18"/>
            <p:cNvSpPr txBox="1"/>
            <p:nvPr/>
          </p:nvSpPr>
          <p:spPr>
            <a:xfrm>
              <a:off x="1461" y="1704"/>
              <a:ext cx="765" cy="429"/>
            </a:xfrm>
            <a:prstGeom prst="rect">
              <a:avLst/>
            </a:prstGeom>
            <a:noFill/>
            <a:ln w="9525">
              <a:noFill/>
            </a:ln>
          </p:spPr>
          <p:txBody>
            <a:bodyPr wrap="none" anchor="t">
              <a:spAutoFit/>
            </a:bodyPr>
            <a:p>
              <a:r>
                <a:rPr lang="zh-CN" altLang="en-US" sz="1200" b="0" dirty="0">
                  <a:solidFill>
                    <a:srgbClr val="1B2A95"/>
                  </a:solidFill>
                  <a:latin typeface="Times New Roman" panose="02020603050405020304" pitchFamily="18" charset="0"/>
                  <a:ea typeface="方正姚体" panose="02010601030101010101" pitchFamily="2" charset="-122"/>
                </a:rPr>
                <a:t>（</a:t>
              </a:r>
              <a:r>
                <a:rPr lang="en-US" altLang="zh-CN" sz="1200" b="0">
                  <a:solidFill>
                    <a:srgbClr val="1B2A95"/>
                  </a:solidFill>
                  <a:latin typeface="Times New Roman" panose="02020603050405020304" pitchFamily="18" charset="0"/>
                  <a:ea typeface="方正姚体" panose="02010601030101010101" pitchFamily="2" charset="-122"/>
                </a:rPr>
                <a:t>Pentium)</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3" name="Text Box 19"/>
            <p:cNvSpPr txBox="1"/>
            <p:nvPr/>
          </p:nvSpPr>
          <p:spPr>
            <a:xfrm>
              <a:off x="1863" y="2475"/>
              <a:ext cx="254" cy="429"/>
            </a:xfrm>
            <a:prstGeom prst="rect">
              <a:avLst/>
            </a:prstGeom>
            <a:noFill/>
            <a:ln w="9525">
              <a:noFill/>
            </a:ln>
          </p:spPr>
          <p:txBody>
            <a:bodyPr wrap="none" anchor="t">
              <a:spAutoFit/>
            </a:bodyPr>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4" name="Text Box 20"/>
            <p:cNvSpPr txBox="1"/>
            <p:nvPr/>
          </p:nvSpPr>
          <p:spPr>
            <a:xfrm>
              <a:off x="1555" y="3335"/>
              <a:ext cx="675" cy="429"/>
            </a:xfrm>
            <a:prstGeom prst="rect">
              <a:avLst/>
            </a:prstGeom>
            <a:noFill/>
            <a:ln w="9525">
              <a:noFill/>
            </a:ln>
          </p:spPr>
          <p:txBody>
            <a:bodyPr wrap="none" anchor="t">
              <a:spAutoFit/>
            </a:bodyPr>
            <a:p>
              <a:r>
                <a:rPr lang="en-US" altLang="zh-CN" sz="1200">
                  <a:solidFill>
                    <a:srgbClr val="1B2A95"/>
                  </a:solidFill>
                  <a:latin typeface="Times New Roman" panose="02020603050405020304" pitchFamily="18" charset="0"/>
                  <a:ea typeface="方正姚体" panose="02010601030101010101" pitchFamily="2" charset="-122"/>
                </a:rPr>
                <a:t>(SPARC)</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5" name="Text Box 21"/>
            <p:cNvSpPr txBox="1"/>
            <p:nvPr/>
          </p:nvSpPr>
          <p:spPr>
            <a:xfrm>
              <a:off x="2870" y="1258"/>
              <a:ext cx="662" cy="429"/>
            </a:xfrm>
            <a:prstGeom prst="rect">
              <a:avLst/>
            </a:prstGeom>
            <a:noFill/>
            <a:ln w="9525">
              <a:noFill/>
            </a:ln>
          </p:spPr>
          <p:txBody>
            <a:bodyPr wrap="none" anchor="t">
              <a:spAutoFit/>
            </a:bodyPr>
            <a:p>
              <a:r>
                <a:rPr lang="en-US" altLang="zh-CN" sz="1200" err="1">
                  <a:solidFill>
                    <a:srgbClr val="1B2A95"/>
                  </a:solidFill>
                  <a:latin typeface="Times New Roman" panose="02020603050405020304" pitchFamily="18" charset="0"/>
                  <a:ea typeface="方正姚体" panose="02010601030101010101" pitchFamily="2" charset="-122"/>
                </a:rPr>
                <a:t>Bytecode</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86" name="Text Box 22"/>
            <p:cNvSpPr txBox="1"/>
            <p:nvPr/>
          </p:nvSpPr>
          <p:spPr>
            <a:xfrm>
              <a:off x="3925" y="690"/>
              <a:ext cx="786" cy="429"/>
            </a:xfrm>
            <a:prstGeom prst="rect">
              <a:avLst/>
            </a:prstGeom>
            <a:noFill/>
            <a:ln w="9525">
              <a:noFill/>
            </a:ln>
          </p:spPr>
          <p:txBody>
            <a:bodyPr wrap="none" anchor="t">
              <a:spAutoFit/>
            </a:bodyPr>
            <a:p>
              <a:r>
                <a:rPr lang="en-US" altLang="zh-CN" sz="1200">
                  <a:solidFill>
                    <a:srgbClr val="1B2A95"/>
                  </a:solidFill>
                  <a:latin typeface="Times New Roman" panose="02020603050405020304" pitchFamily="18" charset="0"/>
                  <a:ea typeface="方正姚体" panose="02010601030101010101" pitchFamily="2" charset="-122"/>
                </a:rPr>
                <a:t>Interpreter</a:t>
              </a:r>
              <a:endParaRPr lang="en-US" altLang="zh-CN" sz="1200" b="0">
                <a:solidFill>
                  <a:srgbClr val="1B2A95"/>
                </a:solidFill>
                <a:latin typeface="Times New Roman" panose="02020603050405020304" pitchFamily="18" charset="0"/>
                <a:ea typeface="方正姚体" panose="02010601030101010101" pitchFamily="2" charset="-122"/>
              </a:endParaRPr>
            </a:p>
          </p:txBody>
        </p:sp>
        <p:grpSp>
          <p:nvGrpSpPr>
            <p:cNvPr id="88087" name="Group 23"/>
            <p:cNvGrpSpPr/>
            <p:nvPr/>
          </p:nvGrpSpPr>
          <p:grpSpPr>
            <a:xfrm>
              <a:off x="4128" y="2112"/>
              <a:ext cx="816" cy="1047"/>
              <a:chOff x="4128" y="768"/>
              <a:chExt cx="816" cy="1047"/>
            </a:xfrm>
          </p:grpSpPr>
          <p:sp>
            <p:nvSpPr>
              <p:cNvPr id="88088" name="Rectangle 24"/>
              <p:cNvSpPr/>
              <p:nvPr/>
            </p:nvSpPr>
            <p:spPr>
              <a:xfrm>
                <a:off x="4128" y="768"/>
                <a:ext cx="816" cy="720"/>
              </a:xfrm>
              <a:prstGeom prst="rect">
                <a:avLst/>
              </a:prstGeom>
              <a:noFill/>
              <a:ln w="9525" cap="flat" cmpd="sng">
                <a:solidFill>
                  <a:schemeClr val="accent1"/>
                </a:solidFill>
                <a:prstDash val="solid"/>
                <a:miter/>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89" name="Line 25"/>
              <p:cNvSpPr/>
              <p:nvPr/>
            </p:nvSpPr>
            <p:spPr>
              <a:xfrm>
                <a:off x="4128" y="960"/>
                <a:ext cx="816" cy="0"/>
              </a:xfrm>
              <a:prstGeom prst="line">
                <a:avLst/>
              </a:prstGeom>
              <a:ln w="9525" cap="flat" cmpd="sng">
                <a:solidFill>
                  <a:schemeClr val="accent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88090" name="Text Box 26"/>
              <p:cNvSpPr txBox="1"/>
              <p:nvPr/>
            </p:nvSpPr>
            <p:spPr>
              <a:xfrm>
                <a:off x="4369" y="815"/>
                <a:ext cx="189" cy="1000"/>
              </a:xfrm>
              <a:prstGeom prst="rect">
                <a:avLst/>
              </a:prstGeom>
              <a:noFill/>
              <a:ln w="9525">
                <a:noFill/>
              </a:ln>
            </p:spPr>
            <p:txBody>
              <a:bodyPr wrap="none" anchor="t">
                <a:spAutoFit/>
              </a:bodyPr>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p:txBody>
          </p:sp>
        </p:grpSp>
        <p:grpSp>
          <p:nvGrpSpPr>
            <p:cNvPr id="88091" name="Group 27"/>
            <p:cNvGrpSpPr/>
            <p:nvPr/>
          </p:nvGrpSpPr>
          <p:grpSpPr>
            <a:xfrm>
              <a:off x="4176" y="3168"/>
              <a:ext cx="816" cy="1047"/>
              <a:chOff x="4128" y="768"/>
              <a:chExt cx="816" cy="1047"/>
            </a:xfrm>
          </p:grpSpPr>
          <p:sp>
            <p:nvSpPr>
              <p:cNvPr id="88092" name="Rectangle 28"/>
              <p:cNvSpPr/>
              <p:nvPr/>
            </p:nvSpPr>
            <p:spPr>
              <a:xfrm>
                <a:off x="4128" y="768"/>
                <a:ext cx="816" cy="720"/>
              </a:xfrm>
              <a:prstGeom prst="rect">
                <a:avLst/>
              </a:prstGeom>
              <a:noFill/>
              <a:ln w="9525" cap="flat" cmpd="sng">
                <a:solidFill>
                  <a:schemeClr val="accent1"/>
                </a:solidFill>
                <a:prstDash val="solid"/>
                <a:miter/>
                <a:headEnd type="none" w="med" len="med"/>
                <a:tailEnd type="none" w="med" len="med"/>
              </a:ln>
            </p:spPr>
            <p:txBody>
              <a:bodyPr wrap="none" anchor="ctr"/>
              <a:p>
                <a:endParaRPr lang="zh-CN" altLang="en-US" sz="1200" b="0" dirty="0">
                  <a:solidFill>
                    <a:srgbClr val="1B2A95"/>
                  </a:solidFill>
                  <a:latin typeface="Calibri" panose="020F0502020204030204" pitchFamily="34" charset="0"/>
                  <a:ea typeface="方正姚体" panose="02010601030101010101" pitchFamily="2" charset="-122"/>
                </a:endParaRPr>
              </a:p>
            </p:txBody>
          </p:sp>
          <p:sp>
            <p:nvSpPr>
              <p:cNvPr id="88093" name="Line 29"/>
              <p:cNvSpPr/>
              <p:nvPr/>
            </p:nvSpPr>
            <p:spPr>
              <a:xfrm>
                <a:off x="4128" y="960"/>
                <a:ext cx="816" cy="0"/>
              </a:xfrm>
              <a:prstGeom prst="line">
                <a:avLst/>
              </a:prstGeom>
              <a:ln w="9525" cap="flat" cmpd="sng">
                <a:solidFill>
                  <a:schemeClr val="accent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88094" name="Text Box 30"/>
              <p:cNvSpPr txBox="1"/>
              <p:nvPr/>
            </p:nvSpPr>
            <p:spPr>
              <a:xfrm>
                <a:off x="4368" y="815"/>
                <a:ext cx="189" cy="1000"/>
              </a:xfrm>
              <a:prstGeom prst="rect">
                <a:avLst/>
              </a:prstGeom>
              <a:noFill/>
              <a:ln w="9525">
                <a:noFill/>
              </a:ln>
            </p:spPr>
            <p:txBody>
              <a:bodyPr wrap="none" anchor="t">
                <a:spAutoFit/>
              </a:bodyPr>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p:txBody>
          </p:sp>
        </p:grpSp>
        <p:sp>
          <p:nvSpPr>
            <p:cNvPr id="88095" name="Text Box 31"/>
            <p:cNvSpPr txBox="1"/>
            <p:nvPr/>
          </p:nvSpPr>
          <p:spPr>
            <a:xfrm>
              <a:off x="4128" y="1776"/>
              <a:ext cx="799" cy="429"/>
            </a:xfrm>
            <a:prstGeom prst="rect">
              <a:avLst/>
            </a:prstGeom>
            <a:noFill/>
            <a:ln w="9525">
              <a:noFill/>
            </a:ln>
          </p:spPr>
          <p:txBody>
            <a:bodyPr wrap="none" anchor="t">
              <a:spAutoFit/>
            </a:bodyPr>
            <a:p>
              <a:r>
                <a:rPr lang="zh-CN" altLang="en-US" sz="1200" dirty="0">
                  <a:solidFill>
                    <a:srgbClr val="1B2A95"/>
                  </a:solidFill>
                  <a:latin typeface="Times New Roman" panose="02020603050405020304" pitchFamily="18" charset="0"/>
                  <a:ea typeface="方正姚体" panose="02010601030101010101" pitchFamily="2" charset="-122"/>
                </a:rPr>
                <a:t>（</a:t>
              </a:r>
              <a:r>
                <a:rPr lang="en-US" altLang="zh-CN" sz="1200">
                  <a:solidFill>
                    <a:srgbClr val="1B2A95"/>
                  </a:solidFill>
                  <a:latin typeface="Times New Roman" panose="02020603050405020304" pitchFamily="18" charset="0"/>
                  <a:ea typeface="方正姚体" panose="02010601030101010101" pitchFamily="2" charset="-122"/>
                </a:rPr>
                <a:t>Pentium)</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96" name="Text Box 32"/>
            <p:cNvSpPr txBox="1"/>
            <p:nvPr/>
          </p:nvSpPr>
          <p:spPr>
            <a:xfrm>
              <a:off x="4367" y="2879"/>
              <a:ext cx="255" cy="429"/>
            </a:xfrm>
            <a:prstGeom prst="rect">
              <a:avLst/>
            </a:prstGeom>
            <a:noFill/>
            <a:ln w="9525">
              <a:noFill/>
            </a:ln>
          </p:spPr>
          <p:txBody>
            <a:bodyPr wrap="none" anchor="t">
              <a:spAutoFit/>
            </a:bodyPr>
            <a:p>
              <a:r>
                <a:rPr lang="en-US" altLang="zh-CN" sz="1200" b="0">
                  <a:solidFill>
                    <a:srgbClr val="1B2A95"/>
                  </a:solidFill>
                  <a:latin typeface="Times New Roman" panose="02020603050405020304" pitchFamily="18" charset="0"/>
                  <a:ea typeface="方正姚体" panose="02010601030101010101" pitchFamily="2" charset="-122"/>
                </a:rPr>
                <a:t>...</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97" name="Text Box 33"/>
            <p:cNvSpPr txBox="1"/>
            <p:nvPr/>
          </p:nvSpPr>
          <p:spPr>
            <a:xfrm>
              <a:off x="4224" y="3888"/>
              <a:ext cx="675" cy="429"/>
            </a:xfrm>
            <a:prstGeom prst="rect">
              <a:avLst/>
            </a:prstGeom>
            <a:noFill/>
            <a:ln w="9525">
              <a:noFill/>
            </a:ln>
          </p:spPr>
          <p:txBody>
            <a:bodyPr wrap="none" anchor="t">
              <a:spAutoFit/>
            </a:bodyPr>
            <a:p>
              <a:r>
                <a:rPr lang="en-US" altLang="zh-CN" sz="1200">
                  <a:solidFill>
                    <a:srgbClr val="1B2A95"/>
                  </a:solidFill>
                  <a:latin typeface="Times New Roman" panose="02020603050405020304" pitchFamily="18" charset="0"/>
                  <a:ea typeface="方正姚体" panose="02010601030101010101" pitchFamily="2" charset="-122"/>
                </a:rPr>
                <a:t>(SPARC)</a:t>
              </a:r>
              <a:endParaRPr lang="en-US" altLang="zh-CN" sz="1200" b="0">
                <a:solidFill>
                  <a:srgbClr val="1B2A95"/>
                </a:solidFill>
                <a:latin typeface="Times New Roman" panose="02020603050405020304" pitchFamily="18" charset="0"/>
                <a:ea typeface="方正姚体" panose="02010601030101010101" pitchFamily="2" charset="-122"/>
              </a:endParaRPr>
            </a:p>
          </p:txBody>
        </p:sp>
        <p:sp>
          <p:nvSpPr>
            <p:cNvPr id="88098" name="Line 34"/>
            <p:cNvSpPr/>
            <p:nvPr/>
          </p:nvSpPr>
          <p:spPr>
            <a:xfrm flipV="1">
              <a:off x="1248" y="1584"/>
              <a:ext cx="432" cy="48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099" name="Line 35"/>
            <p:cNvSpPr/>
            <p:nvPr/>
          </p:nvSpPr>
          <p:spPr>
            <a:xfrm>
              <a:off x="1248" y="2256"/>
              <a:ext cx="432" cy="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0" name="Line 36"/>
            <p:cNvSpPr/>
            <p:nvPr/>
          </p:nvSpPr>
          <p:spPr>
            <a:xfrm>
              <a:off x="1200" y="2496"/>
              <a:ext cx="480" cy="48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1" name="Line 37"/>
            <p:cNvSpPr/>
            <p:nvPr/>
          </p:nvSpPr>
          <p:spPr>
            <a:xfrm>
              <a:off x="2352" y="1488"/>
              <a:ext cx="528" cy="48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2" name="Line 38"/>
            <p:cNvSpPr/>
            <p:nvPr/>
          </p:nvSpPr>
          <p:spPr>
            <a:xfrm>
              <a:off x="2400" y="2256"/>
              <a:ext cx="480" cy="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3" name="Line 39"/>
            <p:cNvSpPr/>
            <p:nvPr/>
          </p:nvSpPr>
          <p:spPr>
            <a:xfrm flipV="1">
              <a:off x="2400" y="2448"/>
              <a:ext cx="528" cy="528"/>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4" name="Line 40"/>
            <p:cNvSpPr/>
            <p:nvPr/>
          </p:nvSpPr>
          <p:spPr>
            <a:xfrm flipV="1">
              <a:off x="3648" y="1296"/>
              <a:ext cx="384" cy="576"/>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5" name="Line 41"/>
            <p:cNvSpPr/>
            <p:nvPr/>
          </p:nvSpPr>
          <p:spPr>
            <a:xfrm>
              <a:off x="3648" y="2208"/>
              <a:ext cx="384" cy="0"/>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88106" name="Line 42"/>
            <p:cNvSpPr/>
            <p:nvPr/>
          </p:nvSpPr>
          <p:spPr>
            <a:xfrm>
              <a:off x="3648" y="2400"/>
              <a:ext cx="432" cy="912"/>
            </a:xfrm>
            <a:prstGeom prst="line">
              <a:avLst/>
            </a:prstGeom>
            <a:ln w="9525" cap="flat" cmpd="sng">
              <a:solidFill>
                <a:schemeClr val="accent1"/>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sp>
        <p:nvSpPr>
          <p:cNvPr id="88107"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90114"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0115"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0116" name="Text Box 4"/>
          <p:cNvSpPr txBox="1"/>
          <p:nvPr/>
        </p:nvSpPr>
        <p:spPr>
          <a:xfrm>
            <a:off x="457200" y="533400"/>
            <a:ext cx="8305800" cy="457200"/>
          </a:xfrm>
          <a:prstGeom prst="rect">
            <a:avLst/>
          </a:prstGeom>
          <a:noFill/>
          <a:ln w="9525">
            <a:noFill/>
          </a:ln>
        </p:spPr>
        <p:txBody>
          <a:bodyPr anchor="t">
            <a:spAutoFit/>
          </a:bodyPr>
          <a:p>
            <a:pPr eaLnBrk="0" hangingPunct="0">
              <a:spcBef>
                <a:spcPct val="50000"/>
              </a:spcBef>
            </a:pPr>
            <a:endParaRPr lang="zh-CN" altLang="zh-CN" sz="2400" b="0" dirty="0">
              <a:latin typeface="Times New Roman" panose="02020603050405020304" pitchFamily="18" charset="0"/>
              <a:ea typeface="方正姚体" panose="02010601030101010101" pitchFamily="2" charset="-122"/>
            </a:endParaRPr>
          </a:p>
        </p:txBody>
      </p:sp>
      <p:sp>
        <p:nvSpPr>
          <p:cNvPr id="199685" name="Text Box 5"/>
          <p:cNvSpPr txBox="1">
            <a:spLocks noChangeArrowheads="1"/>
          </p:cNvSpPr>
          <p:nvPr/>
        </p:nvSpPr>
        <p:spPr bwMode="auto">
          <a:xfrm>
            <a:off x="893763" y="838200"/>
            <a:ext cx="8250238" cy="5849938"/>
          </a:xfrm>
          <a:prstGeom prst="rect">
            <a:avLst/>
          </a:prstGeom>
          <a:noFill/>
          <a:ln w="12700" cap="sq">
            <a:noFill/>
            <a:miter lim="800000"/>
            <a:headEnd type="none" w="sm" len="sm"/>
            <a:tailEnd type="none" w="sm" len="sm"/>
          </a:ln>
          <a:effectLst/>
        </p:spPr>
        <p:txBody>
          <a:bodyPr>
            <a:spAutoFit/>
          </a:bodyPr>
          <a:p>
            <a:pPr marL="742950" lvl="1" indent="-742950" fontAlgn="base">
              <a:lnSpc>
                <a:spcPct val="130000"/>
              </a:lnSpc>
              <a:buClr>
                <a:srgbClr val="C00000"/>
              </a:buClr>
              <a:buFont typeface="Arial" panose="020B0604020202020204" pitchFamily="34" charset="0"/>
              <a:buNone/>
            </a:pPr>
            <a:r>
              <a:rPr lang="en-US" altLang="zh-CN" sz="3000" strike="noStrike" noProof="1">
                <a:latin typeface="Times New Roman" panose="02020603050405020304" pitchFamily="18" charset="0"/>
                <a:ea typeface="楷体_GB2312" pitchFamily="49" charset="-122"/>
                <a:cs typeface="+mn-cs"/>
              </a:rPr>
              <a:t>(8) </a:t>
            </a:r>
            <a:r>
              <a:rPr lang="zh-CN" altLang="en-US" sz="3000" strike="noStrike" noProof="1" dirty="0">
                <a:latin typeface="Times New Roman" panose="02020603050405020304" pitchFamily="18" charset="0"/>
                <a:ea typeface="楷体_GB2312" pitchFamily="49" charset="-122"/>
                <a:cs typeface="+mn-cs"/>
              </a:rPr>
              <a:t>解释执行</a:t>
            </a:r>
            <a:r>
              <a:rPr lang="zh-CN" altLang="en-US" sz="3600" strike="noStrike" noProof="1" dirty="0">
                <a:latin typeface="Times New Roman" panose="02020603050405020304" pitchFamily="18" charset="0"/>
                <a:ea typeface="方正姚体" panose="02010601030101010101" pitchFamily="2" charset="-122"/>
                <a:cs typeface="+mn-cs"/>
              </a:rPr>
              <a:t> </a:t>
            </a:r>
            <a:endParaRPr lang="zh-CN" altLang="en-US" sz="3600" strike="noStrike" noProof="1" dirty="0">
              <a:latin typeface="Times New Roman" panose="02020603050405020304" pitchFamily="18" charset="0"/>
              <a:ea typeface="方正姚体" panose="02010601030101010101" pitchFamily="2" charset="-122"/>
            </a:endParaRPr>
          </a:p>
          <a:p>
            <a:pPr marL="742950" lvl="1" indent="-742950" fontAlgn="base">
              <a:lnSpc>
                <a:spcPct val="130000"/>
              </a:lnSpc>
              <a:spcBef>
                <a:spcPct val="50000"/>
              </a:spcBef>
              <a:buClr>
                <a:srgbClr val="C00000"/>
              </a:buClr>
              <a:buFont typeface="Wingdings" panose="05000000000000000000" pitchFamily="2" charset="2"/>
              <a:buChar char="Ø"/>
            </a:pP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程序被编译成</a:t>
            </a:r>
            <a:r>
              <a:rPr lang="en-US" altLang="zh-CN" sz="2400" b="0" strike="noStrike" noProof="1">
                <a:solidFill>
                  <a:srgbClr val="FF0000"/>
                </a:solidFill>
                <a:latin typeface="Times New Roman" panose="02020603050405020304" pitchFamily="18" charset="0"/>
                <a:ea typeface="楷体" panose="02010609060101010101" pitchFamily="49" charset="-122"/>
                <a:cs typeface="+mn-cs"/>
                <a:sym typeface="Wingdings" panose="05000000000000000000" pitchFamily="2" charset="2"/>
              </a:rPr>
              <a:t>JVM</a:t>
            </a:r>
            <a:r>
              <a:rPr lang="zh-CN" altLang="en-US" sz="2400" b="0" strike="noStrike" noProof="1" dirty="0">
                <a:solidFill>
                  <a:srgbClr val="FF0000"/>
                </a:solidFill>
                <a:latin typeface="Times New Roman" panose="02020603050405020304" pitchFamily="18" charset="0"/>
                <a:ea typeface="楷体" panose="02010609060101010101" pitchFamily="49" charset="-122"/>
                <a:cs typeface="+mn-cs"/>
                <a:sym typeface="Wingdings" panose="05000000000000000000" pitchFamily="2" charset="2"/>
              </a:rPr>
              <a:t>字节码</a:t>
            </a:r>
            <a:r>
              <a:rPr lang="en-US" altLang="zh-CN" sz="2400" b="0" strike="noStrike" noProof="1">
                <a:solidFill>
                  <a:srgbClr val="FF0000"/>
                </a:solidFill>
                <a:latin typeface="Times New Roman" panose="02020603050405020304" pitchFamily="18" charset="0"/>
                <a:ea typeface="楷体" panose="02010609060101010101" pitchFamily="49" charset="-122"/>
                <a:cs typeface="+mn-cs"/>
                <a:sym typeface="Wingdings" panose="05000000000000000000" pitchFamily="2" charset="2"/>
              </a:rPr>
              <a:t>(</a:t>
            </a:r>
            <a:r>
              <a:rPr lang="en-US" altLang="zh-CN" sz="2400" b="0" strike="noStrike" noProof="1" err="1">
                <a:solidFill>
                  <a:srgbClr val="FF0000"/>
                </a:solidFill>
                <a:latin typeface="Times New Roman" panose="02020603050405020304" pitchFamily="18" charset="0"/>
                <a:ea typeface="楷体" panose="02010609060101010101" pitchFamily="49" charset="-122"/>
                <a:cs typeface="+mn-cs"/>
                <a:sym typeface="Wingdings" panose="05000000000000000000" pitchFamily="2" charset="2"/>
              </a:rPr>
              <a:t>bytecode</a:t>
            </a:r>
            <a:r>
              <a:rPr lang="en-US" altLang="zh-CN" sz="2400" b="0" strike="noStrike" noProof="1">
                <a:solidFill>
                  <a:srgbClr val="FF0000"/>
                </a:solidFill>
                <a:latin typeface="Times New Roman" panose="02020603050405020304" pitchFamily="18" charset="0"/>
                <a:ea typeface="楷体" panose="02010609060101010101" pitchFamily="49" charset="-122"/>
                <a:cs typeface="+mn-cs"/>
                <a:sym typeface="Wingdings" panose="05000000000000000000" pitchFamily="2" charset="2"/>
              </a:rPr>
              <a:t>)</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。字节码不依赖于机器硬件配置，并可运行于任意安装了</a:t>
            </a: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解释器的机器上，其中</a:t>
            </a: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解释器是</a:t>
            </a: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虚拟机的重要组成部分。 </a:t>
            </a: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解释器直接对</a:t>
            </a:r>
            <a:r>
              <a:rPr lang="en-US" altLang="zh-CN" sz="2400" b="0" strike="noStrike" noProof="1">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字节码进行解释执行。</a:t>
            </a:r>
            <a:endParaRPr lang="en-US" altLang="zh-CN" sz="2400" b="0" strike="noStrike" noProof="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fontAlgn="base">
              <a:lnSpc>
                <a:spcPct val="130000"/>
              </a:lnSpc>
              <a:spcBef>
                <a:spcPct val="50000"/>
              </a:spcBef>
              <a:buClr>
                <a:srgbClr val="C00000"/>
              </a:buClr>
              <a:buFont typeface="Wingdings" panose="05000000000000000000" pitchFamily="2" charset="2"/>
              <a:buChar char="Ø"/>
            </a:pPr>
            <a:r>
              <a:rPr lang="zh-CN" altLang="en-US" sz="2400" b="0" strike="noStrike" noProof="1" dirty="0">
                <a:solidFill>
                  <a:srgbClr val="1B2A95"/>
                </a:solidFill>
                <a:latin typeface="Times New Roman" panose="02020603050405020304" pitchFamily="18" charset="0"/>
                <a:ea typeface="楷体" panose="02010609060101010101" pitchFamily="49" charset="-122"/>
                <a:cs typeface="+mn-cs"/>
                <a:sym typeface="Wingdings" panose="05000000000000000000" pitchFamily="2" charset="2"/>
              </a:rPr>
              <a:t>字节码本身携带了许多编译时信息，使得连接过程更加简单。</a:t>
            </a:r>
            <a:endParaRPr lang="zh-CN" altLang="en-US" sz="2400" b="0" strike="noStrike" noProof="1"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algn="just">
              <a:spcBef>
                <a:spcPct val="50000"/>
              </a:spcBef>
            </a:pPr>
            <a:endParaRPr lang="zh-CN" altLang="en-US" sz="2400" noProof="1" dirty="0">
              <a:solidFill>
                <a:srgbClr val="1B2A95"/>
              </a:solidFill>
              <a:latin typeface="Times New Roman" panose="02020603050405020304" pitchFamily="18" charset="0"/>
              <a:ea typeface="楷体_GB2312" pitchFamily="49" charset="-122"/>
            </a:endParaRPr>
          </a:p>
          <a:p>
            <a:pPr algn="just">
              <a:spcBef>
                <a:spcPct val="50000"/>
              </a:spcBef>
            </a:pPr>
            <a:endParaRPr lang="zh-CN" altLang="en-US" sz="2800" noProof="1" dirty="0">
              <a:solidFill>
                <a:srgbClr val="1B2A95"/>
              </a:solidFill>
              <a:effectLst>
                <a:outerShdw blurRad="38100" dist="38100" dir="2700000">
                  <a:srgbClr val="C0C0C0"/>
                </a:outerShdw>
              </a:effectLst>
              <a:latin typeface="楷体_GB2312" pitchFamily="49" charset="-122"/>
              <a:ea typeface="楷体_GB2312" pitchFamily="49" charset="-122"/>
            </a:endParaRPr>
          </a:p>
          <a:p>
            <a:pPr algn="just">
              <a:spcBef>
                <a:spcPct val="50000"/>
              </a:spcBef>
            </a:pPr>
            <a:endParaRPr lang="zh-CN" altLang="en-US" sz="2800" noProof="1" dirty="0">
              <a:solidFill>
                <a:srgbClr val="1B2A95"/>
              </a:solidFill>
              <a:effectLst>
                <a:outerShdw blurRad="38100" dist="38100" dir="2700000">
                  <a:srgbClr val="C0C0C0"/>
                </a:outerShdw>
              </a:effectLst>
              <a:latin typeface="楷体_GB2312" pitchFamily="49" charset="-122"/>
              <a:ea typeface="楷体_GB2312" pitchFamily="49" charset="-122"/>
            </a:endParaRPr>
          </a:p>
        </p:txBody>
      </p:sp>
      <p:pic>
        <p:nvPicPr>
          <p:cNvPr id="90118" name="Picture 7"/>
          <p:cNvPicPr>
            <a:picLocks noChangeAspect="1"/>
          </p:cNvPicPr>
          <p:nvPr/>
        </p:nvPicPr>
        <p:blipFill>
          <a:blip r:embed="rId1"/>
          <a:stretch>
            <a:fillRect/>
          </a:stretch>
        </p:blipFill>
        <p:spPr>
          <a:xfrm>
            <a:off x="919163" y="4876800"/>
            <a:ext cx="7920037" cy="1812925"/>
          </a:xfrm>
          <a:prstGeom prst="rect">
            <a:avLst/>
          </a:prstGeom>
          <a:noFill/>
          <a:ln w="9525">
            <a:noFill/>
          </a:ln>
        </p:spPr>
      </p:pic>
      <p:sp>
        <p:nvSpPr>
          <p:cNvPr id="90119"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92162"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2163"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2164" name="Text Box 4"/>
          <p:cNvSpPr txBox="1"/>
          <p:nvPr/>
        </p:nvSpPr>
        <p:spPr>
          <a:xfrm>
            <a:off x="457200" y="533400"/>
            <a:ext cx="8305800" cy="457200"/>
          </a:xfrm>
          <a:prstGeom prst="rect">
            <a:avLst/>
          </a:prstGeom>
          <a:noFill/>
          <a:ln w="9525">
            <a:noFill/>
          </a:ln>
        </p:spPr>
        <p:txBody>
          <a:bodyPr anchor="t">
            <a:spAutoFit/>
          </a:bodyPr>
          <a:p>
            <a:pPr eaLnBrk="0" hangingPunct="0">
              <a:spcBef>
                <a:spcPct val="50000"/>
              </a:spcBef>
            </a:pPr>
            <a:endParaRPr lang="zh-CN" altLang="zh-CN" sz="2400" b="0" dirty="0">
              <a:latin typeface="Times New Roman" panose="02020603050405020304" pitchFamily="18" charset="0"/>
              <a:ea typeface="方正姚体" panose="02010601030101010101" pitchFamily="2" charset="-122"/>
            </a:endParaRPr>
          </a:p>
        </p:txBody>
      </p:sp>
      <p:sp>
        <p:nvSpPr>
          <p:cNvPr id="92165" name="Text Box 5"/>
          <p:cNvSpPr txBox="1"/>
          <p:nvPr/>
        </p:nvSpPr>
        <p:spPr>
          <a:xfrm>
            <a:off x="838200" y="1447800"/>
            <a:ext cx="8077200" cy="5224463"/>
          </a:xfrm>
          <a:prstGeom prst="rect">
            <a:avLst/>
          </a:prstGeom>
          <a:noFill/>
          <a:ln w="12700">
            <a:noFill/>
          </a:ln>
        </p:spPr>
        <p:txBody>
          <a:bodyPr anchor="t">
            <a:spAutoFit/>
          </a:bodyPr>
          <a:p>
            <a:pPr marL="742950" lvl="1" indent="-742950" eaLnBrk="0" hangingPunct="0">
              <a:lnSpc>
                <a:spcPct val="130000"/>
              </a:lnSpc>
              <a:buClr>
                <a:srgbClr val="C00000"/>
              </a:buClr>
              <a:buNone/>
            </a:pPr>
            <a:r>
              <a:rPr lang="en-US" altLang="zh-CN" sz="3000">
                <a:latin typeface="Times New Roman" panose="02020603050405020304" pitchFamily="18" charset="0"/>
                <a:ea typeface="楷体_GB2312" pitchFamily="49" charset="-122"/>
                <a:sym typeface="Webdings" panose="05030102010509060703" pitchFamily="18" charset="2"/>
              </a:rPr>
              <a:t>(9) </a:t>
            </a:r>
            <a:r>
              <a:rPr lang="zh-CN" altLang="en-US" sz="3000" dirty="0">
                <a:latin typeface="Times New Roman" panose="02020603050405020304" pitchFamily="18" charset="0"/>
                <a:ea typeface="楷体" panose="02010609060101010101" pitchFamily="49" charset="-122"/>
                <a:sym typeface="Webdings" panose="05030102010509060703" pitchFamily="18" charset="2"/>
              </a:rPr>
              <a:t>高性能</a:t>
            </a:r>
            <a:r>
              <a:rPr lang="zh-CN" altLang="en-US" sz="3600" dirty="0">
                <a:latin typeface="Times New Roman" panose="02020603050405020304" pitchFamily="18" charset="0"/>
                <a:ea typeface="楷体" panose="02010609060101010101" pitchFamily="49" charset="-122"/>
                <a:sym typeface="Webdings" panose="05030102010509060703" pitchFamily="18" charset="2"/>
              </a:rPr>
              <a:t> </a:t>
            </a:r>
            <a:endParaRPr lang="en-US" altLang="zh-CN" sz="2400">
              <a:solidFill>
                <a:srgbClr val="1B2A95"/>
              </a:solidFill>
              <a:latin typeface="Times New Roman" panose="02020603050405020304" pitchFamily="18" charset="0"/>
              <a:ea typeface="楷体" panose="02010609060101010101" pitchFamily="49" charset="-12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的执行性能一直饱受非议，其字节码的执行效率无法与编译后执行语言，如</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C</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和</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C++</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媲美；但随着</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JVM</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的不断升级和机器硬件配置的提升，</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程序的整体表现已大为改观。</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和其它解释执行的语言如</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BASIC</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不同，</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字节码的设计使之能很容易地直接转换成对应于特定</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CPU</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的机器码，从而得到较高的性能。</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endParaRPr lang="en-US" altLang="zh-CN" sz="2400">
              <a:solidFill>
                <a:srgbClr val="1B2A95"/>
              </a:solidFill>
              <a:latin typeface="Times New Roman" panose="02020603050405020304" pitchFamily="18" charset="0"/>
              <a:ea typeface="楷体_GB2312" pitchFamily="49" charset="-122"/>
            </a:endParaRPr>
          </a:p>
          <a:p>
            <a:endParaRPr lang="zh-CN" altLang="en-US" sz="2400" dirty="0">
              <a:solidFill>
                <a:srgbClr val="1B2A95"/>
              </a:solidFill>
              <a:latin typeface="Times New Roman" panose="02020603050405020304" pitchFamily="18" charset="0"/>
              <a:ea typeface="方正姚体" panose="02010601030101010101" pitchFamily="2" charset="-122"/>
            </a:endParaRPr>
          </a:p>
        </p:txBody>
      </p:sp>
      <p:sp>
        <p:nvSpPr>
          <p:cNvPr id="92166"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92167"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94210"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4211"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4212" name="Text Box 4"/>
          <p:cNvSpPr txBox="1"/>
          <p:nvPr/>
        </p:nvSpPr>
        <p:spPr>
          <a:xfrm>
            <a:off x="457200" y="533400"/>
            <a:ext cx="8305800" cy="457200"/>
          </a:xfrm>
          <a:prstGeom prst="rect">
            <a:avLst/>
          </a:prstGeom>
          <a:noFill/>
          <a:ln w="9525">
            <a:noFill/>
          </a:ln>
        </p:spPr>
        <p:txBody>
          <a:bodyPr anchor="t">
            <a:spAutoFit/>
          </a:bodyPr>
          <a:p>
            <a:pPr eaLnBrk="0" hangingPunct="0">
              <a:spcBef>
                <a:spcPct val="50000"/>
              </a:spcBef>
            </a:pPr>
            <a:endParaRPr lang="zh-CN" altLang="zh-CN" sz="2400" b="0" dirty="0">
              <a:latin typeface="Times New Roman" panose="02020603050405020304" pitchFamily="18" charset="0"/>
              <a:ea typeface="方正姚体" panose="02010601030101010101" pitchFamily="2" charset="-122"/>
            </a:endParaRPr>
          </a:p>
        </p:txBody>
      </p:sp>
      <p:sp>
        <p:nvSpPr>
          <p:cNvPr id="94213" name="Text Box 5"/>
          <p:cNvSpPr txBox="1"/>
          <p:nvPr/>
        </p:nvSpPr>
        <p:spPr>
          <a:xfrm>
            <a:off x="914400" y="1676400"/>
            <a:ext cx="8001000" cy="4264025"/>
          </a:xfrm>
          <a:prstGeom prst="rect">
            <a:avLst/>
          </a:prstGeom>
          <a:noFill/>
          <a:ln w="12700">
            <a:noFill/>
          </a:ln>
        </p:spPr>
        <p:txBody>
          <a:bodyPr anchor="t">
            <a:spAutoFit/>
          </a:bodyPr>
          <a:p>
            <a:pPr marL="742950" lvl="1" indent="-742950" eaLnBrk="0" hangingPunct="0">
              <a:lnSpc>
                <a:spcPct val="130000"/>
              </a:lnSpc>
              <a:buClr>
                <a:srgbClr val="C00000"/>
              </a:buClr>
              <a:buNone/>
            </a:pPr>
            <a:r>
              <a:rPr lang="en-US" altLang="zh-CN" sz="3000">
                <a:latin typeface="Times New Roman" panose="02020603050405020304" pitchFamily="18" charset="0"/>
                <a:ea typeface="楷体" panose="02010609060101010101" pitchFamily="49" charset="-122"/>
              </a:rPr>
              <a:t>(10) </a:t>
            </a:r>
            <a:r>
              <a:rPr lang="zh-CN" altLang="en-US" sz="3000" dirty="0">
                <a:latin typeface="Times New Roman" panose="02020603050405020304" pitchFamily="18" charset="0"/>
                <a:ea typeface="楷体" panose="02010609060101010101" pitchFamily="49" charset="-122"/>
              </a:rPr>
              <a:t>多线程</a:t>
            </a:r>
            <a:endParaRPr lang="en-US" altLang="zh-CN" sz="3000">
              <a:latin typeface="Times New Roman" panose="02020603050405020304" pitchFamily="18" charset="0"/>
              <a:ea typeface="楷体" panose="02010609060101010101" pitchFamily="49" charset="-12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多线程机制使应用程序能够并行执行，而且同步机制保证了对共享数据的正确操作。通过使用多线程，程序设计者可以分别用不同的线程完成特定的行为，而不需要采用全局的事件循环机制。</a:t>
            </a:r>
            <a:endParaRPr lang="en-US" altLang="zh-CN" sz="28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zh-CN" altLang="en-US" sz="24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多线程编程集成于</a:t>
            </a:r>
            <a:r>
              <a:rPr lang="en-US" altLang="zh-CN" sz="2400">
                <a:solidFill>
                  <a:srgbClr val="FF0000"/>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环境中</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，而很多语言都是需要调用操作系统级别的特定过程才能支持多线程。</a:t>
            </a:r>
            <a:endParaRPr lang="zh-CN" altLang="en-US" sz="2800" dirty="0">
              <a:solidFill>
                <a:srgbClr val="1B2A95"/>
              </a:solidFill>
              <a:latin typeface="Times New Roman" panose="02020603050405020304" pitchFamily="18" charset="0"/>
              <a:ea typeface="楷体" panose="02010609060101010101" pitchFamily="49" charset="-122"/>
            </a:endParaRPr>
          </a:p>
        </p:txBody>
      </p:sp>
      <p:sp>
        <p:nvSpPr>
          <p:cNvPr id="94214"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94215"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ctrTitle"/>
          </p:nvPr>
        </p:nvSpPr>
        <p:spPr/>
        <p:txBody>
          <a:bodyPr anchor="ctr"/>
          <a:p>
            <a:pPr>
              <a:buClrTx/>
              <a:buSzTx/>
              <a:buFontTx/>
            </a:pPr>
            <a:endParaRPr lang="zh-CN" altLang="en-US">
              <a:ea typeface="方正姚体" panose="02010601030101010101" pitchFamily="2" charset="-122"/>
            </a:endParaRPr>
          </a:p>
        </p:txBody>
      </p:sp>
      <p:pic>
        <p:nvPicPr>
          <p:cNvPr id="35842" name="图片 2"/>
          <p:cNvPicPr>
            <a:picLocks noChangeAspect="1"/>
          </p:cNvPicPr>
          <p:nvPr/>
        </p:nvPicPr>
        <p:blipFill>
          <a:blip r:embed="rId1"/>
          <a:stretch>
            <a:fillRect/>
          </a:stretch>
        </p:blipFill>
        <p:spPr>
          <a:xfrm>
            <a:off x="954088" y="1673225"/>
            <a:ext cx="3284537" cy="3951288"/>
          </a:xfrm>
          <a:prstGeom prst="rect">
            <a:avLst/>
          </a:prstGeom>
          <a:noFill/>
          <a:ln w="9525">
            <a:noFill/>
          </a:ln>
        </p:spPr>
      </p:pic>
      <p:pic>
        <p:nvPicPr>
          <p:cNvPr id="4" name="图片 3"/>
          <p:cNvPicPr>
            <a:picLocks noChangeAspect="1"/>
          </p:cNvPicPr>
          <p:nvPr/>
        </p:nvPicPr>
        <p:blipFill>
          <a:blip r:embed="rId2"/>
          <a:stretch>
            <a:fillRect/>
          </a:stretch>
        </p:blipFill>
        <p:spPr>
          <a:xfrm>
            <a:off x="5659438" y="1028700"/>
            <a:ext cx="3048000" cy="4800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96258" name="Rectangle 2"/>
          <p:cNvSpPr/>
          <p:nvPr/>
        </p:nvSpPr>
        <p:spPr>
          <a:xfrm>
            <a:off x="4479925" y="30480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6259" name="Rectangle 3"/>
          <p:cNvSpPr/>
          <p:nvPr/>
        </p:nvSpPr>
        <p:spPr>
          <a:xfrm>
            <a:off x="4632325" y="3200400"/>
            <a:ext cx="184150" cy="762000"/>
          </a:xfrm>
          <a:prstGeom prst="rect">
            <a:avLst/>
          </a:prstGeom>
          <a:noFill/>
          <a:ln w="9525">
            <a:noFill/>
          </a:ln>
        </p:spPr>
        <p:txBody>
          <a:bodyPr wrap="none" anchor="t">
            <a:spAutoFit/>
          </a:bodyPr>
          <a:p>
            <a:endParaRPr lang="zh-CN" altLang="zh-CN" sz="4400" dirty="0">
              <a:solidFill>
                <a:schemeClr val="tx2"/>
              </a:solidFill>
              <a:latin typeface="Calibri" panose="020F0502020204030204" pitchFamily="34" charset="0"/>
              <a:ea typeface="方正姚体" panose="02010601030101010101" pitchFamily="2" charset="-122"/>
            </a:endParaRPr>
          </a:p>
        </p:txBody>
      </p:sp>
      <p:sp>
        <p:nvSpPr>
          <p:cNvPr id="96260" name="Text Box 4"/>
          <p:cNvSpPr txBox="1"/>
          <p:nvPr/>
        </p:nvSpPr>
        <p:spPr>
          <a:xfrm>
            <a:off x="457200" y="533400"/>
            <a:ext cx="8305800" cy="457200"/>
          </a:xfrm>
          <a:prstGeom prst="rect">
            <a:avLst/>
          </a:prstGeom>
          <a:noFill/>
          <a:ln w="9525">
            <a:noFill/>
          </a:ln>
        </p:spPr>
        <p:txBody>
          <a:bodyPr anchor="t">
            <a:spAutoFit/>
          </a:bodyPr>
          <a:p>
            <a:pPr eaLnBrk="0" hangingPunct="0">
              <a:spcBef>
                <a:spcPct val="50000"/>
              </a:spcBef>
            </a:pPr>
            <a:endParaRPr lang="zh-CN" altLang="zh-CN" sz="2400" b="0" dirty="0">
              <a:latin typeface="Times New Roman" panose="02020603050405020304" pitchFamily="18" charset="0"/>
              <a:ea typeface="方正姚体" panose="02010601030101010101" pitchFamily="2" charset="-122"/>
            </a:endParaRPr>
          </a:p>
        </p:txBody>
      </p:sp>
      <p:sp>
        <p:nvSpPr>
          <p:cNvPr id="96261" name="Text Box 5"/>
          <p:cNvSpPr txBox="1"/>
          <p:nvPr/>
        </p:nvSpPr>
        <p:spPr>
          <a:xfrm>
            <a:off x="914400" y="1676400"/>
            <a:ext cx="8077200" cy="3424238"/>
          </a:xfrm>
          <a:prstGeom prst="rect">
            <a:avLst/>
          </a:prstGeom>
          <a:noFill/>
          <a:ln w="12700">
            <a:noFill/>
          </a:ln>
        </p:spPr>
        <p:txBody>
          <a:bodyPr anchor="t">
            <a:spAutoFit/>
          </a:bodyPr>
          <a:p>
            <a:pPr marL="742950" lvl="1" indent="-742950" eaLnBrk="0" hangingPunct="0">
              <a:lnSpc>
                <a:spcPct val="130000"/>
              </a:lnSpc>
              <a:buClr>
                <a:srgbClr val="C00000"/>
              </a:buClr>
              <a:buNone/>
            </a:pPr>
            <a:r>
              <a:rPr lang="zh-CN" altLang="en-US" sz="3000" dirty="0">
                <a:latin typeface="Times New Roman" panose="02020603050405020304" pitchFamily="18" charset="0"/>
                <a:ea typeface="楷体" panose="02010609060101010101" pitchFamily="49" charset="-122"/>
              </a:rPr>
              <a:t> </a:t>
            </a:r>
            <a:r>
              <a:rPr lang="en-US" altLang="zh-CN" sz="3000">
                <a:latin typeface="Times New Roman" panose="02020603050405020304" pitchFamily="18" charset="0"/>
                <a:ea typeface="楷体" panose="02010609060101010101" pitchFamily="49" charset="-122"/>
              </a:rPr>
              <a:t>(11) </a:t>
            </a:r>
            <a:r>
              <a:rPr lang="zh-CN" altLang="en-US" sz="3000" dirty="0">
                <a:latin typeface="Times New Roman" panose="02020603050405020304" pitchFamily="18" charset="0"/>
                <a:ea typeface="楷体" panose="02010609060101010101" pitchFamily="49" charset="-122"/>
              </a:rPr>
              <a:t>动态性</a:t>
            </a:r>
            <a:endParaRPr lang="en-US" altLang="zh-CN" sz="3000">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 </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的设计使它适合于不断变化的环境。在</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类库</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中可以自由地加入新的方法和实例变量而不会影响用户程序的执行。</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742950" lvl="1" indent="-74295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 </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通过</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接口来支持多重继承</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，使之比严格的类继承具有更灵活的方式和扩展性。</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 </a:t>
            </a:r>
            <a:endPar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endParaRPr>
          </a:p>
        </p:txBody>
      </p:sp>
      <p:sp>
        <p:nvSpPr>
          <p:cNvPr id="96262"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96263"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1.1.4 Java</a:t>
            </a:r>
            <a:r>
              <a:rPr lang="zh-CN" altLang="en-US" sz="3200" dirty="0">
                <a:solidFill>
                  <a:srgbClr val="17385F"/>
                </a:solidFill>
                <a:latin typeface="Times New Roman" panose="02020603050405020304" pitchFamily="18" charset="0"/>
                <a:ea typeface="楷体_GB2312" pitchFamily="49" charset="-122"/>
              </a:rPr>
              <a:t>语言特征</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98306" name="Rectangle 2"/>
          <p:cNvSpPr>
            <a:spLocks noGrp="1"/>
          </p:cNvSpPr>
          <p:nvPr>
            <p:ph type="body"/>
          </p:nvPr>
        </p:nvSpPr>
        <p:spPr>
          <a:xfrm>
            <a:off x="838200" y="914400"/>
            <a:ext cx="8382000" cy="5943600"/>
          </a:xfrm>
        </p:spPr>
        <p:txBody>
          <a:bodyPr anchor="t"/>
          <a:p>
            <a:pPr eaLnBrk="1" hangingPunct="1">
              <a:spcBef>
                <a:spcPct val="50000"/>
              </a:spcBef>
              <a:buNone/>
            </a:pPr>
            <a:r>
              <a:rPr lang="en-US" altLang="zh-CN" b="1">
                <a:solidFill>
                  <a:srgbClr val="17385F"/>
                </a:solidFill>
                <a:latin typeface="Times New Roman" panose="02020603050405020304" pitchFamily="18" charset="0"/>
                <a:ea typeface="楷体_GB2312" pitchFamily="49" charset="-122"/>
              </a:rPr>
              <a:t>1.1.5 Java Application</a:t>
            </a:r>
            <a:r>
              <a:rPr lang="zh-CN" altLang="en-US" b="1" dirty="0">
                <a:solidFill>
                  <a:srgbClr val="17385F"/>
                </a:solidFill>
                <a:latin typeface="Times New Roman" panose="02020603050405020304" pitchFamily="18" charset="0"/>
                <a:ea typeface="楷体_GB2312" pitchFamily="49" charset="-122"/>
              </a:rPr>
              <a:t>与</a:t>
            </a:r>
            <a:r>
              <a:rPr lang="en-US" altLang="zh-CN" b="1">
                <a:solidFill>
                  <a:srgbClr val="17385F"/>
                </a:solidFill>
                <a:latin typeface="Times New Roman" panose="02020603050405020304" pitchFamily="18" charset="0"/>
                <a:ea typeface="楷体_GB2312" pitchFamily="49" charset="-122"/>
              </a:rPr>
              <a:t>Applet</a:t>
            </a:r>
            <a:endParaRPr lang="en-US" altLang="zh-CN" b="1">
              <a:solidFill>
                <a:srgbClr val="17385F"/>
              </a:solidFill>
              <a:latin typeface="Times New Roman" panose="02020603050405020304" pitchFamily="18" charset="0"/>
              <a:ea typeface="楷体_GB2312" pitchFamily="49" charset="-122"/>
            </a:endParaRPr>
          </a:p>
          <a:p>
            <a:pPr>
              <a:buNone/>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程序分两类：</a:t>
            </a:r>
            <a:endPar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42900" lvl="1" indent="-342900">
              <a:lnSpc>
                <a:spcPct val="130000"/>
              </a:lnSpc>
              <a:spcBef>
                <a:spcPct val="50000"/>
              </a:spcBef>
              <a:buClr>
                <a:srgbClr val="C00000"/>
              </a:buClr>
              <a:buFont typeface="Wingdings" panose="05000000000000000000" pitchFamily="2" charset="2"/>
              <a:buChar char="Ø"/>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Application</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a:t>
            </a:r>
            <a:endPar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标准的</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语言程序，与传统的高级语言功能比较接近； </a:t>
            </a:r>
            <a:endPar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可以独立运行的完整的应用程序；</a:t>
            </a:r>
            <a:endPar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有自己固定的运行入口点 </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main()</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endParaRPr lang="zh-CN" altLang="en-US" sz="2000" dirty="0">
              <a:solidFill>
                <a:srgbClr val="1B2A95"/>
              </a:solidFill>
              <a:latin typeface="Times New Roman" panose="02020603050405020304" pitchFamily="18" charset="0"/>
              <a:ea typeface="楷体" panose="02010609060101010101" pitchFamily="49" charset="-122"/>
            </a:endParaRPr>
          </a:p>
          <a:p>
            <a:pPr marL="342900" lvl="1" indent="-342900">
              <a:lnSpc>
                <a:spcPct val="130000"/>
              </a:lnSpc>
              <a:spcBef>
                <a:spcPct val="50000"/>
              </a:spcBef>
              <a:buClr>
                <a:srgbClr val="C00000"/>
              </a:buClr>
              <a:buFont typeface="Wingdings" panose="05000000000000000000" pitchFamily="2" charset="2"/>
              <a:buChar char="Ø"/>
            </a:pPr>
            <a:r>
              <a:rPr lang="en-US" altLang="zh-CN" sz="24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Applet</a:t>
            </a:r>
            <a:r>
              <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程序</a:t>
            </a:r>
            <a:endParaRPr lang="zh-CN" altLang="en-US" sz="240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所独有的</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Internet</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网络应用程序； </a:t>
            </a:r>
            <a:endPar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被嵌入到</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HTML</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中成为主页的一部分，由</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兼容浏览器控制运行，需要安装插件；</a:t>
            </a:r>
            <a:endPar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没有</a:t>
            </a:r>
            <a:r>
              <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rPr>
              <a:t>main()</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方法，但</a:t>
            </a:r>
            <a:r>
              <a:rPr lang="zh-CN" altLang="zh-CN"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有一个从</a:t>
            </a:r>
            <a:r>
              <a:rPr lang="en-US" altLang="zh-CN" sz="2000" b="1" err="1">
                <a:solidFill>
                  <a:srgbClr val="1B2A95"/>
                </a:solidFill>
                <a:latin typeface="Times New Roman" panose="02020603050405020304" pitchFamily="18" charset="0"/>
                <a:ea typeface="楷体" panose="02010609060101010101" pitchFamily="49" charset="-122"/>
                <a:sym typeface="Wingdings" panose="05000000000000000000" pitchFamily="2" charset="2"/>
              </a:rPr>
              <a:t>java.applet.Applet</a:t>
            </a:r>
            <a:r>
              <a:rPr lang="zh-CN" altLang="zh-CN"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派生的类</a:t>
            </a:r>
            <a:r>
              <a:rPr lang="zh-CN" altLang="en-US" sz="2000" b="1"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endParaRPr lang="en-US" altLang="zh-CN" sz="2000" b="1">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a:lnSpc>
                <a:spcPct val="130000"/>
              </a:lnSpc>
              <a:buClr>
                <a:srgbClr val="C00000"/>
              </a:buClr>
              <a:buChar char="–"/>
            </a:pPr>
            <a:r>
              <a:rPr lang="zh-CN" altLang="en-US" sz="2000" b="1" dirty="0">
                <a:solidFill>
                  <a:srgbClr val="FF0000"/>
                </a:solidFill>
                <a:latin typeface="Times New Roman" panose="02020603050405020304" pitchFamily="18" charset="0"/>
                <a:ea typeface="楷体_GB2312" pitchFamily="49" charset="-122"/>
                <a:sym typeface="Wingdings" panose="05000000000000000000" pitchFamily="2" charset="2"/>
              </a:rPr>
              <a:t>已逐渐被</a:t>
            </a:r>
            <a:r>
              <a:rPr lang="en-US" altLang="zh-CN" sz="2000" b="1">
                <a:solidFill>
                  <a:srgbClr val="FF0000"/>
                </a:solidFill>
                <a:latin typeface="Times New Roman" panose="02020603050405020304" pitchFamily="18" charset="0"/>
                <a:ea typeface="楷体_GB2312" pitchFamily="49" charset="-122"/>
                <a:sym typeface="Wingdings" panose="05000000000000000000" pitchFamily="2" charset="2"/>
              </a:rPr>
              <a:t>Flash</a:t>
            </a:r>
            <a:r>
              <a:rPr lang="zh-CN" altLang="en-US" sz="2000" b="1" dirty="0">
                <a:solidFill>
                  <a:srgbClr val="FF0000"/>
                </a:solidFill>
                <a:latin typeface="Times New Roman" panose="02020603050405020304" pitchFamily="18" charset="0"/>
                <a:ea typeface="楷体_GB2312" pitchFamily="49" charset="-122"/>
                <a:sym typeface="Wingdings" panose="05000000000000000000" pitchFamily="2" charset="2"/>
              </a:rPr>
              <a:t>、</a:t>
            </a:r>
            <a:r>
              <a:rPr lang="en-US" altLang="zh-CN" sz="2000" b="1">
                <a:solidFill>
                  <a:srgbClr val="FF0000"/>
                </a:solidFill>
                <a:latin typeface="Times New Roman" panose="02020603050405020304" pitchFamily="18" charset="0"/>
                <a:ea typeface="楷体_GB2312" pitchFamily="49" charset="-122"/>
                <a:sym typeface="Wingdings" panose="05000000000000000000" pitchFamily="2" charset="2"/>
              </a:rPr>
              <a:t>HTML5</a:t>
            </a:r>
            <a:r>
              <a:rPr lang="zh-CN" altLang="en-US" sz="2000" b="1" dirty="0">
                <a:solidFill>
                  <a:srgbClr val="FF0000"/>
                </a:solidFill>
                <a:latin typeface="Times New Roman" panose="02020603050405020304" pitchFamily="18" charset="0"/>
                <a:ea typeface="楷体_GB2312" pitchFamily="49" charset="-122"/>
                <a:sym typeface="Wingdings" panose="05000000000000000000" pitchFamily="2" charset="2"/>
              </a:rPr>
              <a:t>等最新技术取代</a:t>
            </a:r>
            <a:endParaRPr lang="en-US" altLang="zh-CN" sz="1800">
              <a:solidFill>
                <a:srgbClr val="1B2A95"/>
              </a:solidFill>
              <a:latin typeface="Times New Roman" panose="02020603050405020304" pitchFamily="18" charset="0"/>
              <a:ea typeface="楷体_GB2312" pitchFamily="49" charset="-122"/>
            </a:endParaRPr>
          </a:p>
        </p:txBody>
      </p:sp>
      <p:sp>
        <p:nvSpPr>
          <p:cNvPr id="98307"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1B2A95"/>
                </a:solidFill>
                <a:latin typeface="Calibri" panose="020F0502020204030204" pitchFamily="34" charset="0"/>
                <a:ea typeface="宋体" panose="02010600030101010101" pitchFamily="2" charset="-122"/>
              </a:rPr>
            </a:fld>
            <a:endParaRPr lang="en-US" altLang="zh-CN" sz="1200" b="0">
              <a:solidFill>
                <a:srgbClr val="1B2A95"/>
              </a:solidFill>
              <a:latin typeface="Calibri" panose="020F0502020204030204" pitchFamily="34" charset="0"/>
              <a:ea typeface="宋体" panose="02010600030101010101" pitchFamily="2" charset="-122"/>
            </a:endParaRPr>
          </a:p>
        </p:txBody>
      </p:sp>
      <p:sp>
        <p:nvSpPr>
          <p:cNvPr id="100354" name="Text Box 3"/>
          <p:cNvSpPr txBox="1"/>
          <p:nvPr/>
        </p:nvSpPr>
        <p:spPr>
          <a:xfrm>
            <a:off x="914400" y="914400"/>
            <a:ext cx="7924800" cy="4646613"/>
          </a:xfrm>
          <a:prstGeom prst="rect">
            <a:avLst/>
          </a:prstGeom>
          <a:noFill/>
          <a:ln w="9525">
            <a:noFill/>
          </a:ln>
        </p:spPr>
        <p:txBody>
          <a:bodyPr anchor="t">
            <a:spAutoFit/>
          </a:bodyPr>
          <a:p>
            <a:pPr marL="342900" indent="-342900" eaLnBrk="0" hangingPunct="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rPr>
              <a:t>1.1.6 Java</a:t>
            </a:r>
            <a:r>
              <a:rPr lang="zh-CN" altLang="en-US" sz="3200" dirty="0">
                <a:solidFill>
                  <a:srgbClr val="17385F"/>
                </a:solidFill>
                <a:latin typeface="Times New Roman" panose="02020603050405020304" pitchFamily="18" charset="0"/>
                <a:ea typeface="楷体" panose="02010609060101010101" pitchFamily="49" charset="-122"/>
              </a:rPr>
              <a:t>语言与</a:t>
            </a:r>
            <a:r>
              <a:rPr lang="en-US" altLang="zh-CN" sz="3200">
                <a:solidFill>
                  <a:srgbClr val="17385F"/>
                </a:solidFill>
                <a:latin typeface="Times New Roman" panose="02020603050405020304" pitchFamily="18" charset="0"/>
                <a:ea typeface="楷体" panose="02010609060101010101" pitchFamily="49" charset="-122"/>
              </a:rPr>
              <a:t>C/C++</a:t>
            </a:r>
            <a:r>
              <a:rPr lang="zh-CN" altLang="en-US" sz="3200" dirty="0">
                <a:solidFill>
                  <a:srgbClr val="17385F"/>
                </a:solidFill>
                <a:latin typeface="Times New Roman" panose="02020603050405020304" pitchFamily="18" charset="0"/>
                <a:ea typeface="楷体" panose="02010609060101010101" pitchFamily="49" charset="-122"/>
              </a:rPr>
              <a:t>的比较</a:t>
            </a:r>
            <a:r>
              <a:rPr lang="zh-CN" altLang="en-US" sz="3600" b="0" dirty="0">
                <a:latin typeface="Times New Roman" panose="02020603050405020304" pitchFamily="18" charset="0"/>
                <a:ea typeface="楷体" panose="02010609060101010101" pitchFamily="49" charset="-122"/>
              </a:rPr>
              <a:t> </a:t>
            </a:r>
            <a:r>
              <a:rPr lang="en-US" altLang="zh-CN" sz="3600" b="0">
                <a:latin typeface="Times New Roman" panose="02020603050405020304" pitchFamily="18" charset="0"/>
                <a:ea typeface="楷体" panose="02010609060101010101" pitchFamily="49" charset="-122"/>
              </a:rPr>
              <a:t> </a:t>
            </a:r>
            <a:endParaRPr lang="en-US" altLang="zh-CN" sz="3600" b="0">
              <a:latin typeface="Times New Roman" panose="02020603050405020304" pitchFamily="18" charset="0"/>
              <a:ea typeface="楷体" panose="02010609060101010101" pitchFamily="49" charset="-122"/>
            </a:endParaRPr>
          </a:p>
          <a:p>
            <a:pPr marL="342900" indent="-342900">
              <a:spcBef>
                <a:spcPct val="50000"/>
              </a:spcBef>
            </a:pPr>
            <a:r>
              <a:rPr lang="en-US" altLang="zh-CN" sz="2800">
                <a:solidFill>
                  <a:srgbClr val="1B2A95"/>
                </a:solidFill>
                <a:latin typeface="Times New Roman" panose="02020603050405020304" pitchFamily="18" charset="0"/>
                <a:ea typeface="楷体" panose="02010609060101010101" pitchFamily="49" charset="-122"/>
              </a:rPr>
              <a:t>(1) Java</a:t>
            </a:r>
            <a:r>
              <a:rPr lang="zh-CN" altLang="en-US" sz="2800" dirty="0">
                <a:solidFill>
                  <a:srgbClr val="1B2A95"/>
                </a:solidFill>
                <a:latin typeface="Times New Roman" panose="02020603050405020304" pitchFamily="18" charset="0"/>
                <a:ea typeface="楷体" panose="02010609060101010101" pitchFamily="49" charset="-122"/>
              </a:rPr>
              <a:t>语言中不允许在类之外定义全局变量，而只能通过在类中定义静态变量来实现；</a:t>
            </a:r>
            <a:endParaRPr lang="en-US" altLang="zh-CN" sz="280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en-US" altLang="zh-CN" sz="2800">
                <a:solidFill>
                  <a:srgbClr val="1B2A95"/>
                </a:solidFill>
                <a:latin typeface="Times New Roman" panose="02020603050405020304" pitchFamily="18" charset="0"/>
                <a:ea typeface="楷体" panose="02010609060101010101" pitchFamily="49" charset="-122"/>
              </a:rPr>
              <a:t>(2) Java</a:t>
            </a:r>
            <a:r>
              <a:rPr lang="zh-CN" altLang="en-US" sz="2800" dirty="0">
                <a:solidFill>
                  <a:srgbClr val="1B2A95"/>
                </a:solidFill>
                <a:latin typeface="Times New Roman" panose="02020603050405020304" pitchFamily="18" charset="0"/>
                <a:ea typeface="楷体" panose="02010609060101010101" pitchFamily="49" charset="-122"/>
              </a:rPr>
              <a:t>语言中没有</a:t>
            </a:r>
            <a:r>
              <a:rPr lang="en-US" altLang="zh-CN" sz="2800" err="1">
                <a:solidFill>
                  <a:srgbClr val="1B2A95"/>
                </a:solidFill>
                <a:latin typeface="Times New Roman" panose="02020603050405020304" pitchFamily="18" charset="0"/>
                <a:ea typeface="楷体" panose="02010609060101010101" pitchFamily="49" charset="-122"/>
              </a:rPr>
              <a:t>goto</a:t>
            </a:r>
            <a:r>
              <a:rPr lang="zh-CN" altLang="en-US" sz="2800" dirty="0">
                <a:solidFill>
                  <a:srgbClr val="1B2A95"/>
                </a:solidFill>
                <a:latin typeface="Times New Roman" panose="02020603050405020304" pitchFamily="18" charset="0"/>
                <a:ea typeface="楷体" panose="02010609060101010101" pitchFamily="49" charset="-122"/>
              </a:rPr>
              <a:t>语句；</a:t>
            </a:r>
            <a:endParaRPr lang="en-US" altLang="zh-CN" sz="280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en-US" altLang="zh-CN" sz="2800">
                <a:solidFill>
                  <a:srgbClr val="1B2A95"/>
                </a:solidFill>
                <a:latin typeface="Times New Roman" panose="02020603050405020304" pitchFamily="18" charset="0"/>
                <a:ea typeface="楷体" panose="02010609060101010101" pitchFamily="49" charset="-122"/>
              </a:rPr>
              <a:t>(3) Java</a:t>
            </a:r>
            <a:r>
              <a:rPr lang="zh-CN" altLang="en-US" sz="2800" dirty="0">
                <a:solidFill>
                  <a:srgbClr val="1B2A95"/>
                </a:solidFill>
                <a:latin typeface="Times New Roman" panose="02020603050405020304" pitchFamily="18" charset="0"/>
                <a:ea typeface="楷体" panose="02010609060101010101" pitchFamily="49" charset="-122"/>
              </a:rPr>
              <a:t>语言中没有指针型变量；</a:t>
            </a:r>
            <a:endParaRPr lang="en-US" altLang="zh-CN" sz="280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en-US" altLang="zh-CN" sz="2800">
                <a:solidFill>
                  <a:srgbClr val="1B2A95"/>
                </a:solidFill>
                <a:latin typeface="Times New Roman" panose="02020603050405020304" pitchFamily="18" charset="0"/>
                <a:ea typeface="楷体" panose="02010609060101010101" pitchFamily="49" charset="-122"/>
              </a:rPr>
              <a:t>(4) </a:t>
            </a:r>
            <a:r>
              <a:rPr lang="zh-CN" altLang="en-US" sz="2800" dirty="0">
                <a:solidFill>
                  <a:srgbClr val="1B2A95"/>
                </a:solidFill>
                <a:latin typeface="Times New Roman" panose="02020603050405020304" pitchFamily="18" charset="0"/>
                <a:ea typeface="楷体" panose="02010609060101010101" pitchFamily="49" charset="-122"/>
              </a:rPr>
              <a:t>内存管理实现了自动化；</a:t>
            </a:r>
            <a:endParaRPr lang="en-US" altLang="zh-CN" sz="280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en-US" altLang="zh-CN" sz="2800">
                <a:solidFill>
                  <a:srgbClr val="1B2A95"/>
                </a:solidFill>
                <a:latin typeface="Times New Roman" panose="02020603050405020304" pitchFamily="18" charset="0"/>
                <a:ea typeface="楷体" panose="02010609060101010101" pitchFamily="49" charset="-122"/>
              </a:rPr>
              <a:t>(5) Java</a:t>
            </a:r>
            <a:r>
              <a:rPr lang="zh-CN" altLang="en-US" sz="2800" dirty="0">
                <a:solidFill>
                  <a:srgbClr val="1B2A95"/>
                </a:solidFill>
                <a:latin typeface="Times New Roman" panose="02020603050405020304" pitchFamily="18" charset="0"/>
                <a:ea typeface="楷体" panose="02010609060101010101" pitchFamily="49" charset="-122"/>
              </a:rPr>
              <a:t>语言对于不同的数据类型定义统一的规格，保证了平台无关性；</a:t>
            </a:r>
            <a:r>
              <a:rPr lang="zh-CN" altLang="en-US" sz="2800" dirty="0">
                <a:solidFill>
                  <a:srgbClr val="1B2A95"/>
                </a:solidFill>
                <a:latin typeface="Times New Roman" panose="02020603050405020304" pitchFamily="18" charset="0"/>
                <a:ea typeface="楷体_GB2312" pitchFamily="49" charset="-122"/>
              </a:rPr>
              <a:t> </a:t>
            </a:r>
            <a:endParaRPr lang="zh-CN" altLang="en-US" sz="2800" dirty="0">
              <a:solidFill>
                <a:srgbClr val="1B2A95"/>
              </a:solidFill>
              <a:latin typeface="Times New Roman" panose="02020603050405020304" pitchFamily="18" charset="0"/>
              <a:ea typeface="楷体_GB2312" pitchFamily="49" charset="-122"/>
            </a:endParaRPr>
          </a:p>
        </p:txBody>
      </p:sp>
      <p:sp>
        <p:nvSpPr>
          <p:cNvPr id="100355"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2402" name="Text Box 3"/>
          <p:cNvSpPr txBox="1"/>
          <p:nvPr/>
        </p:nvSpPr>
        <p:spPr>
          <a:xfrm>
            <a:off x="914400" y="914400"/>
            <a:ext cx="7315200" cy="4821238"/>
          </a:xfrm>
          <a:prstGeom prst="rect">
            <a:avLst/>
          </a:prstGeom>
          <a:noFill/>
          <a:ln w="9525">
            <a:noFill/>
          </a:ln>
        </p:spPr>
        <p:txBody>
          <a:bodyPr anchor="t">
            <a:spAutoFit/>
          </a:bodyPr>
          <a:p>
            <a:pPr>
              <a:spcBef>
                <a:spcPct val="50000"/>
              </a:spcBef>
            </a:pPr>
            <a:r>
              <a:rPr lang="en-US" altLang="zh-CN" sz="2800">
                <a:solidFill>
                  <a:srgbClr val="1B2A95"/>
                </a:solidFill>
                <a:latin typeface="Times New Roman" panose="02020603050405020304" pitchFamily="18" charset="0"/>
                <a:ea typeface="楷体" panose="02010609060101010101" pitchFamily="49" charset="-122"/>
              </a:rPr>
              <a:t>(6) Java</a:t>
            </a:r>
            <a:r>
              <a:rPr lang="zh-CN" altLang="en-US" sz="2800" dirty="0">
                <a:solidFill>
                  <a:srgbClr val="1B2A95"/>
                </a:solidFill>
                <a:latin typeface="Times New Roman" panose="02020603050405020304" pitchFamily="18" charset="0"/>
                <a:ea typeface="楷体" panose="02010609060101010101" pitchFamily="49" charset="-122"/>
              </a:rPr>
              <a:t>语言中不允许像</a:t>
            </a:r>
            <a:r>
              <a:rPr lang="en-US" altLang="zh-CN" sz="2800">
                <a:solidFill>
                  <a:srgbClr val="1B2A95"/>
                </a:solidFill>
                <a:latin typeface="Times New Roman" panose="02020603050405020304" pitchFamily="18" charset="0"/>
                <a:ea typeface="楷体" panose="02010609060101010101" pitchFamily="49" charset="-122"/>
              </a:rPr>
              <a:t>C</a:t>
            </a:r>
            <a:r>
              <a:rPr lang="zh-CN" altLang="en-US" sz="2800" dirty="0">
                <a:solidFill>
                  <a:srgbClr val="1B2A95"/>
                </a:solidFill>
                <a:latin typeface="Times New Roman" panose="02020603050405020304" pitchFamily="18" charset="0"/>
                <a:ea typeface="楷体" panose="02010609060101010101" pitchFamily="49" charset="-122"/>
              </a:rPr>
              <a:t>和</a:t>
            </a:r>
            <a:r>
              <a:rPr lang="en-US" altLang="zh-CN" sz="2800">
                <a:solidFill>
                  <a:srgbClr val="1B2A95"/>
                </a:solidFill>
                <a:latin typeface="Times New Roman" panose="02020603050405020304" pitchFamily="18" charset="0"/>
                <a:ea typeface="楷体" panose="02010609060101010101" pitchFamily="49" charset="-122"/>
              </a:rPr>
              <a:t>C++</a:t>
            </a:r>
            <a:r>
              <a:rPr lang="zh-CN" altLang="en-US" sz="2800" dirty="0">
                <a:solidFill>
                  <a:srgbClr val="1B2A95"/>
                </a:solidFill>
                <a:latin typeface="Times New Roman" panose="02020603050405020304" pitchFamily="18" charset="0"/>
                <a:ea typeface="楷体" panose="02010609060101010101" pitchFamily="49" charset="-122"/>
              </a:rPr>
              <a:t>中那样任意进行类型转换；</a:t>
            </a:r>
            <a:endParaRPr lang="en-US" altLang="zh-CN" sz="280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2800">
                <a:solidFill>
                  <a:srgbClr val="1B2A95"/>
                </a:solidFill>
                <a:latin typeface="Times New Roman" panose="02020603050405020304" pitchFamily="18" charset="0"/>
                <a:ea typeface="楷体" panose="02010609060101010101" pitchFamily="49" charset="-122"/>
              </a:rPr>
              <a:t>(7) Java</a:t>
            </a:r>
            <a:r>
              <a:rPr lang="zh-CN" altLang="en-US" sz="2800" dirty="0">
                <a:solidFill>
                  <a:srgbClr val="1B2A95"/>
                </a:solidFill>
                <a:latin typeface="Times New Roman" panose="02020603050405020304" pitchFamily="18" charset="0"/>
                <a:ea typeface="楷体" panose="02010609060101010101" pitchFamily="49" charset="-122"/>
              </a:rPr>
              <a:t>语言中无头文件；</a:t>
            </a:r>
            <a:endParaRPr lang="en-US" altLang="zh-CN" sz="280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2800">
                <a:solidFill>
                  <a:srgbClr val="1B2A95"/>
                </a:solidFill>
                <a:latin typeface="Times New Roman" panose="02020603050405020304" pitchFamily="18" charset="0"/>
                <a:ea typeface="楷体" panose="02010609060101010101" pitchFamily="49" charset="-122"/>
              </a:rPr>
              <a:t>(8) Java</a:t>
            </a:r>
            <a:r>
              <a:rPr lang="zh-CN" altLang="en-US" sz="2800" dirty="0">
                <a:solidFill>
                  <a:srgbClr val="1B2A95"/>
                </a:solidFill>
                <a:latin typeface="Times New Roman" panose="02020603050405020304" pitchFamily="18" charset="0"/>
                <a:ea typeface="楷体" panose="02010609060101010101" pitchFamily="49" charset="-122"/>
              </a:rPr>
              <a:t>语言中无结构体和联合；</a:t>
            </a:r>
            <a:endParaRPr lang="en-US" altLang="zh-CN" sz="280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2800">
                <a:solidFill>
                  <a:srgbClr val="1B2A95"/>
                </a:solidFill>
                <a:latin typeface="Times New Roman" panose="02020603050405020304" pitchFamily="18" charset="0"/>
                <a:ea typeface="楷体" panose="02010609060101010101" pitchFamily="49" charset="-122"/>
              </a:rPr>
              <a:t>(9) Java</a:t>
            </a:r>
            <a:r>
              <a:rPr lang="zh-CN" altLang="en-US" sz="2800" dirty="0">
                <a:solidFill>
                  <a:srgbClr val="1B2A95"/>
                </a:solidFill>
                <a:latin typeface="Times New Roman" panose="02020603050405020304" pitchFamily="18" charset="0"/>
                <a:ea typeface="楷体" panose="02010609060101010101" pitchFamily="49" charset="-122"/>
              </a:rPr>
              <a:t>语言中无预处理和宏定义。</a:t>
            </a:r>
            <a:endParaRPr lang="en-US" altLang="zh-CN" sz="280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3200">
                <a:solidFill>
                  <a:srgbClr val="00CC00"/>
                </a:solidFill>
                <a:latin typeface="Times New Roman" panose="02020603050405020304" pitchFamily="18" charset="0"/>
                <a:ea typeface="楷体" panose="02010609060101010101" pitchFamily="49" charset="-122"/>
              </a:rPr>
              <a:t>Java</a:t>
            </a:r>
            <a:r>
              <a:rPr lang="zh-CN" altLang="en-US" sz="3200" dirty="0">
                <a:solidFill>
                  <a:srgbClr val="00CC00"/>
                </a:solidFill>
                <a:latin typeface="Times New Roman" panose="02020603050405020304" pitchFamily="18" charset="0"/>
                <a:ea typeface="楷体" panose="02010609060101010101" pitchFamily="49" charset="-122"/>
              </a:rPr>
              <a:t>语言特色：</a:t>
            </a:r>
            <a:endParaRPr lang="zh-CN" altLang="en-US" sz="3200" dirty="0">
              <a:solidFill>
                <a:srgbClr val="00CC00"/>
              </a:solidFill>
              <a:latin typeface="Times New Roman" panose="02020603050405020304" pitchFamily="18" charset="0"/>
              <a:ea typeface="楷体" panose="02010609060101010101" pitchFamily="49" charset="-122"/>
            </a:endParaRPr>
          </a:p>
          <a:p>
            <a:pPr>
              <a:spcBef>
                <a:spcPct val="50000"/>
              </a:spcBef>
            </a:pPr>
            <a:r>
              <a:rPr lang="zh-CN" altLang="en-US" sz="3200" dirty="0">
                <a:solidFill>
                  <a:srgbClr val="00CC00"/>
                </a:solidFill>
                <a:latin typeface="Times New Roman" panose="02020603050405020304" pitchFamily="18" charset="0"/>
                <a:ea typeface="楷体" panose="02010609060101010101" pitchFamily="49" charset="-122"/>
              </a:rPr>
              <a:t>    </a:t>
            </a:r>
            <a:r>
              <a:rPr lang="zh-CN" altLang="en-US" sz="3200" dirty="0">
                <a:solidFill>
                  <a:srgbClr val="FF0000"/>
                </a:solidFill>
                <a:latin typeface="Times New Roman" panose="02020603050405020304" pitchFamily="18" charset="0"/>
                <a:ea typeface="楷体" panose="02010609060101010101" pitchFamily="49" charset="-122"/>
              </a:rPr>
              <a:t>类不支持多重继承</a:t>
            </a:r>
            <a:r>
              <a:rPr lang="zh-CN" altLang="en-US" sz="3200" dirty="0">
                <a:solidFill>
                  <a:srgbClr val="00CC00"/>
                </a:solidFill>
                <a:latin typeface="Times New Roman" panose="02020603050405020304" pitchFamily="18" charset="0"/>
                <a:ea typeface="楷体" panose="02010609060101010101" pitchFamily="49" charset="-122"/>
              </a:rPr>
              <a:t>、</a:t>
            </a:r>
            <a:r>
              <a:rPr lang="en-US" altLang="zh-CN" sz="3200">
                <a:solidFill>
                  <a:srgbClr val="00CC00"/>
                </a:solidFill>
                <a:latin typeface="Times New Roman" panose="02020603050405020304" pitchFamily="18" charset="0"/>
                <a:ea typeface="楷体" panose="02010609060101010101" pitchFamily="49" charset="-122"/>
              </a:rPr>
              <a:t>Abstract/Final</a:t>
            </a:r>
            <a:r>
              <a:rPr lang="zh-CN" altLang="en-US" sz="3200" dirty="0">
                <a:solidFill>
                  <a:srgbClr val="00CC00"/>
                </a:solidFill>
                <a:latin typeface="Times New Roman" panose="02020603050405020304" pitchFamily="18" charset="0"/>
                <a:ea typeface="楷体" panose="02010609060101010101" pitchFamily="49" charset="-122"/>
              </a:rPr>
              <a:t>类、接口、自动内存回收、多线程</a:t>
            </a:r>
            <a:endParaRPr lang="zh-CN" altLang="en-US" sz="3200" dirty="0">
              <a:solidFill>
                <a:srgbClr val="00CC00"/>
              </a:solidFill>
              <a:latin typeface="Times New Roman" panose="02020603050405020304" pitchFamily="18" charset="0"/>
              <a:ea typeface="楷体" panose="02010609060101010101" pitchFamily="49" charset="-122"/>
            </a:endParaRPr>
          </a:p>
        </p:txBody>
      </p:sp>
      <p:sp>
        <p:nvSpPr>
          <p:cNvPr id="102403"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4450" name="Text Box 3"/>
          <p:cNvSpPr txBox="1"/>
          <p:nvPr/>
        </p:nvSpPr>
        <p:spPr>
          <a:xfrm>
            <a:off x="928688" y="914400"/>
            <a:ext cx="8215312" cy="4814888"/>
          </a:xfrm>
          <a:prstGeom prst="rect">
            <a:avLst/>
          </a:prstGeom>
          <a:noFill/>
          <a:ln w="9525">
            <a:noFill/>
          </a:ln>
        </p:spPr>
        <p:txBody>
          <a:bodyPr anchor="t">
            <a:spAutoFit/>
          </a:bodyPr>
          <a:p>
            <a:pPr marL="342900" indent="-342900" eaLnBrk="0" hangingPunct="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rPr>
              <a:t>1.1.7</a:t>
            </a:r>
            <a:r>
              <a:rPr lang="zh-CN" altLang="en-US" sz="3200" dirty="0">
                <a:solidFill>
                  <a:srgbClr val="17385F"/>
                </a:solidFill>
                <a:latin typeface="Times New Roman" panose="02020603050405020304" pitchFamily="18" charset="0"/>
                <a:ea typeface="楷体" panose="02010609060101010101" pitchFamily="49" charset="-122"/>
              </a:rPr>
              <a:t> 类库与</a:t>
            </a:r>
            <a:r>
              <a:rPr lang="en-US" altLang="zh-CN" sz="3200">
                <a:solidFill>
                  <a:srgbClr val="17385F"/>
                </a:solidFill>
                <a:latin typeface="Times New Roman" panose="02020603050405020304" pitchFamily="18" charset="0"/>
                <a:ea typeface="楷体" panose="02010609060101010101" pitchFamily="49" charset="-122"/>
              </a:rPr>
              <a:t>API</a:t>
            </a:r>
            <a:r>
              <a:rPr lang="zh-CN" altLang="en-US" sz="3200" dirty="0">
                <a:solidFill>
                  <a:srgbClr val="17385F"/>
                </a:solidFill>
                <a:latin typeface="Times New Roman" panose="02020603050405020304" pitchFamily="18" charset="0"/>
                <a:ea typeface="楷体" panose="02010609060101010101" pitchFamily="49" charset="-122"/>
              </a:rPr>
              <a:t>文档</a:t>
            </a:r>
            <a:r>
              <a:rPr lang="zh-CN" altLang="en-US" sz="3600" b="0" dirty="0">
                <a:latin typeface="Times New Roman" panose="02020603050405020304" pitchFamily="18" charset="0"/>
                <a:ea typeface="楷体" panose="02010609060101010101" pitchFamily="49" charset="-122"/>
              </a:rPr>
              <a:t> </a:t>
            </a:r>
            <a:endParaRPr lang="zh-CN" altLang="en-US" sz="3600" b="0" dirty="0">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 API</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是一整套用于实现各种基本功能和其它某些常用功能的</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编程的标准库，其中提供了各种各样的类来实现其语言功能。</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1.0</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版：</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9</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个包，</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200</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多个类、接口、异常等；</a:t>
            </a:r>
            <a:endPar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1.2</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版：增加到了</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16</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个包，包含有近</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500</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个类。</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1.2-1.5</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都称为</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2</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endPar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 6</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版：</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202</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个包，</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3777</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个类以及接口、异常等。三万多个方法。</a:t>
            </a:r>
            <a:endPar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JDK6 API</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中文文档</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sp>
        <p:nvSpPr>
          <p:cNvPr id="10445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4450" name="Text Box 3"/>
          <p:cNvSpPr txBox="1"/>
          <p:nvPr/>
        </p:nvSpPr>
        <p:spPr>
          <a:xfrm>
            <a:off x="928688" y="914400"/>
            <a:ext cx="8215312" cy="5838190"/>
          </a:xfrm>
          <a:prstGeom prst="rect">
            <a:avLst/>
          </a:prstGeom>
          <a:noFill/>
          <a:ln w="9525">
            <a:noFill/>
          </a:ln>
        </p:spPr>
        <p:txBody>
          <a:bodyPr anchor="t">
            <a:spAutoFit/>
          </a:bodyPr>
          <a:p>
            <a:pPr marL="342900" indent="-342900" eaLnBrk="0" hangingPunct="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rPr>
              <a:t>1.1.7</a:t>
            </a:r>
            <a:r>
              <a:rPr lang="zh-CN" altLang="en-US" sz="3200" dirty="0">
                <a:solidFill>
                  <a:srgbClr val="17385F"/>
                </a:solidFill>
                <a:latin typeface="Times New Roman" panose="02020603050405020304" pitchFamily="18" charset="0"/>
                <a:ea typeface="楷体" panose="02010609060101010101" pitchFamily="49" charset="-122"/>
              </a:rPr>
              <a:t> 类库与</a:t>
            </a:r>
            <a:r>
              <a:rPr lang="en-US" altLang="zh-CN" sz="3200">
                <a:solidFill>
                  <a:srgbClr val="17385F"/>
                </a:solidFill>
                <a:latin typeface="Times New Roman" panose="02020603050405020304" pitchFamily="18" charset="0"/>
                <a:ea typeface="楷体" panose="02010609060101010101" pitchFamily="49" charset="-122"/>
              </a:rPr>
              <a:t>API</a:t>
            </a:r>
            <a:r>
              <a:rPr lang="zh-CN" altLang="en-US" sz="3200" dirty="0">
                <a:solidFill>
                  <a:srgbClr val="17385F"/>
                </a:solidFill>
                <a:latin typeface="Times New Roman" panose="02020603050405020304" pitchFamily="18" charset="0"/>
                <a:ea typeface="楷体" panose="02010609060101010101" pitchFamily="49" charset="-122"/>
              </a:rPr>
              <a:t>文档</a:t>
            </a:r>
            <a:r>
              <a:rPr lang="zh-CN" altLang="en-US" sz="3600" b="0" dirty="0">
                <a:latin typeface="Times New Roman" panose="02020603050405020304" pitchFamily="18" charset="0"/>
                <a:ea typeface="楷体" panose="02010609060101010101" pitchFamily="49" charset="-122"/>
              </a:rPr>
              <a:t> </a:t>
            </a:r>
            <a:endParaRPr lang="zh-CN" altLang="en-US" sz="3600" b="0" dirty="0">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18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JDK17</a:t>
            </a:r>
            <a:endParaRPr lang="zh-CN" altLang="en-US" sz="18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密封类（SealedClasses）：允许类或接口限制其子类或实现类，增强类型安全性</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模式匹配forinstanceof：简化了对象类型检查和强制类型转换的代码。</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新的垃圾收集器改进：G1垃圾收集器获得了进一步的优化，提高了性能。</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强化封装性：进一步隐藏了JDK内部API，以减少客户端代码对内部API的依赖。</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新的macOS渲染管道：改善了Java在macOS上的GUI性能。</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JDK21</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虚拟线程（预览功能）：引入了轻量级线程的概念，大幅降低线程创建和上下文切换的成本。</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模式匹配的增强：扩展了模式匹配的功能，进一步简化了代码。</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垃圾收集器的进一步改进：继续优化和提高GC的性能和效率。</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457200" lvl="2" eaLnBrk="0" hangingPunc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泛型的改进：增加了更强大的类型推断能力，简化了泛型代码的编写。</a:t>
            </a:r>
            <a:endParaRPr lang="zh-CN" altLang="en-US"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sp>
        <p:nvSpPr>
          <p:cNvPr id="10445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4450" name="Text Box 3"/>
          <p:cNvSpPr txBox="1"/>
          <p:nvPr/>
        </p:nvSpPr>
        <p:spPr>
          <a:xfrm>
            <a:off x="928688" y="914400"/>
            <a:ext cx="8215312" cy="5165090"/>
          </a:xfrm>
          <a:prstGeom prst="rect">
            <a:avLst/>
          </a:prstGeom>
          <a:noFill/>
          <a:ln w="9525">
            <a:noFill/>
          </a:ln>
        </p:spPr>
        <p:txBody>
          <a:bodyPr anchor="t">
            <a:spAutoFit/>
          </a:bodyPr>
          <a:p>
            <a:pPr marL="342900" indent="-342900" eaLnBrk="0" hangingPunct="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rPr>
              <a:t>1.1.7</a:t>
            </a:r>
            <a:r>
              <a:rPr lang="zh-CN" altLang="en-US" sz="3200" dirty="0">
                <a:solidFill>
                  <a:srgbClr val="17385F"/>
                </a:solidFill>
                <a:latin typeface="Times New Roman" panose="02020603050405020304" pitchFamily="18" charset="0"/>
                <a:ea typeface="楷体" panose="02010609060101010101" pitchFamily="49" charset="-122"/>
              </a:rPr>
              <a:t> 类库与</a:t>
            </a:r>
            <a:r>
              <a:rPr lang="en-US" altLang="zh-CN" sz="3200">
                <a:solidFill>
                  <a:srgbClr val="17385F"/>
                </a:solidFill>
                <a:latin typeface="Times New Roman" panose="02020603050405020304" pitchFamily="18" charset="0"/>
                <a:ea typeface="楷体" panose="02010609060101010101" pitchFamily="49" charset="-122"/>
              </a:rPr>
              <a:t>API</a:t>
            </a:r>
            <a:r>
              <a:rPr lang="zh-CN" altLang="en-US" sz="3200" dirty="0">
                <a:solidFill>
                  <a:srgbClr val="17385F"/>
                </a:solidFill>
                <a:latin typeface="Times New Roman" panose="02020603050405020304" pitchFamily="18" charset="0"/>
                <a:ea typeface="楷体" panose="02010609060101010101" pitchFamily="49" charset="-122"/>
              </a:rPr>
              <a:t>文档</a:t>
            </a:r>
            <a:r>
              <a:rPr lang="zh-CN" altLang="en-US" sz="3600" b="0" dirty="0">
                <a:latin typeface="Times New Roman" panose="02020603050405020304" pitchFamily="18" charset="0"/>
                <a:ea typeface="楷体" panose="02010609060101010101" pitchFamily="49" charset="-122"/>
              </a:rPr>
              <a:t> </a:t>
            </a:r>
            <a:endParaRPr lang="zh-CN" altLang="en-US" sz="3600" b="0" dirty="0">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 8 引入了诸如 Lambda 表达式和 Stream API 等革命性特性，极大地丰富了 Java 的功能性和灵活性。</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 11 通过引入 var 关键字和新的 HTTP 客户端 API，进一步简化了编码并加强了网络编程能力。</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 17 引入的密封类和模式匹配增强了类型安全和代码简洁性。</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JDK 21 则通过虚拟线程和对泛型的改进，提升了并发处理能力和类型系统。</a:t>
            </a:r>
            <a:endPar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p:txBody>
      </p:sp>
      <p:sp>
        <p:nvSpPr>
          <p:cNvPr id="10445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6498"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 Java </a:t>
            </a:r>
            <a:r>
              <a:rPr lang="zh-CN" altLang="en-US" sz="4400" dirty="0">
                <a:latin typeface="Times New Roman" panose="02020603050405020304" pitchFamily="18" charset="0"/>
                <a:ea typeface="楷体_GB2312" pitchFamily="49" charset="-122"/>
              </a:rPr>
              <a:t>程序与运行机制</a:t>
            </a:r>
            <a:endParaRPr lang="zh-CN" altLang="en-US" sz="4400" dirty="0">
              <a:latin typeface="Times New Roman" panose="02020603050405020304" pitchFamily="18" charset="0"/>
              <a:ea typeface="楷体_GB2312" pitchFamily="49" charset="-122"/>
            </a:endParaRPr>
          </a:p>
        </p:txBody>
      </p:sp>
      <p:sp>
        <p:nvSpPr>
          <p:cNvPr id="106499" name="Text Box 3"/>
          <p:cNvSpPr txBox="1"/>
          <p:nvPr/>
        </p:nvSpPr>
        <p:spPr>
          <a:xfrm>
            <a:off x="990600" y="914400"/>
            <a:ext cx="8153400" cy="24082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 panose="02010609060101010101" pitchFamily="49" charset="-122"/>
              </a:rPr>
              <a:t>1.2.1 </a:t>
            </a:r>
            <a:r>
              <a:rPr lang="zh-CN" altLang="en-US" sz="3200" dirty="0">
                <a:solidFill>
                  <a:srgbClr val="17385F"/>
                </a:solidFill>
                <a:latin typeface="Times New Roman" panose="02020603050405020304" pitchFamily="18" charset="0"/>
                <a:ea typeface="楷体" panose="02010609060101010101" pitchFamily="49" charset="-122"/>
              </a:rPr>
              <a:t>一个简单的</a:t>
            </a:r>
            <a:r>
              <a:rPr lang="en-US" altLang="zh-CN" sz="3200">
                <a:solidFill>
                  <a:srgbClr val="17385F"/>
                </a:solidFill>
                <a:latin typeface="Times New Roman" panose="02020603050405020304" pitchFamily="18" charset="0"/>
                <a:ea typeface="楷体" panose="02010609060101010101" pitchFamily="49" charset="-122"/>
              </a:rPr>
              <a:t>Java</a:t>
            </a:r>
            <a:r>
              <a:rPr lang="zh-CN" altLang="en-US" sz="3200" dirty="0">
                <a:solidFill>
                  <a:srgbClr val="17385F"/>
                </a:solidFill>
                <a:latin typeface="Times New Roman" panose="02020603050405020304" pitchFamily="18" charset="0"/>
                <a:ea typeface="楷体" panose="02010609060101010101" pitchFamily="49" charset="-122"/>
              </a:rPr>
              <a:t>程序</a:t>
            </a:r>
            <a:endParaRPr lang="zh-CN" altLang="en-US" sz="3200" dirty="0">
              <a:solidFill>
                <a:srgbClr val="17385F"/>
              </a:solidFill>
              <a:latin typeface="Times New Roman" panose="02020603050405020304" pitchFamily="18" charset="0"/>
              <a:ea typeface="楷体" panose="02010609060101010101" pitchFamily="49" charset="-122"/>
            </a:endParaRPr>
          </a:p>
          <a:p>
            <a:pPr>
              <a:spcBef>
                <a:spcPct val="50000"/>
              </a:spcBef>
            </a:pPr>
            <a:r>
              <a:rPr lang="en-US" altLang="zh-CN" sz="3200" b="0">
                <a:solidFill>
                  <a:srgbClr val="1B2A95"/>
                </a:solidFill>
                <a:latin typeface="Times New Roman" panose="02020603050405020304" pitchFamily="18" charset="0"/>
                <a:ea typeface="楷体" panose="02010609060101010101" pitchFamily="49" charset="-122"/>
              </a:rPr>
              <a:t>    </a:t>
            </a:r>
            <a:r>
              <a:rPr lang="zh-CN" altLang="en-US" sz="2400" b="0" dirty="0">
                <a:solidFill>
                  <a:srgbClr val="1B2A95"/>
                </a:solidFill>
                <a:latin typeface="Times New Roman" panose="02020603050405020304" pitchFamily="18" charset="0"/>
                <a:ea typeface="楷体" panose="02010609060101010101" pitchFamily="49" charset="-122"/>
              </a:rPr>
              <a:t>下面是一个最小的</a:t>
            </a:r>
            <a:r>
              <a:rPr lang="en-US" altLang="zh-CN" sz="2400" b="0">
                <a:solidFill>
                  <a:srgbClr val="1B2A95"/>
                </a:solidFill>
                <a:latin typeface="Times New Roman" panose="02020603050405020304" pitchFamily="18" charset="0"/>
                <a:ea typeface="楷体" panose="02010609060101010101" pitchFamily="49" charset="-122"/>
              </a:rPr>
              <a:t>Java  Application</a:t>
            </a:r>
            <a:r>
              <a:rPr lang="zh-CN" altLang="en-US" sz="2400" b="0" dirty="0">
                <a:solidFill>
                  <a:srgbClr val="1B2A95"/>
                </a:solidFill>
                <a:latin typeface="Times New Roman" panose="02020603050405020304" pitchFamily="18" charset="0"/>
                <a:ea typeface="楷体" panose="02010609060101010101" pitchFamily="49" charset="-122"/>
              </a:rPr>
              <a:t>程序的例子，它的功能是在屏幕上显示“</a:t>
            </a:r>
            <a:r>
              <a:rPr lang="en-US" altLang="zh-CN" sz="2400" b="0">
                <a:solidFill>
                  <a:srgbClr val="1B2A95"/>
                </a:solidFill>
                <a:latin typeface="Times New Roman" panose="02020603050405020304" pitchFamily="18" charset="0"/>
                <a:ea typeface="楷体" panose="02010609060101010101" pitchFamily="49" charset="-122"/>
              </a:rPr>
              <a:t>this is a simple program!”</a:t>
            </a:r>
            <a:r>
              <a:rPr lang="zh-CN" altLang="en-US" sz="2400" b="0" dirty="0">
                <a:solidFill>
                  <a:srgbClr val="1B2A95"/>
                </a:solidFill>
                <a:latin typeface="Times New Roman" panose="02020603050405020304" pitchFamily="18" charset="0"/>
                <a:ea typeface="楷体" panose="02010609060101010101" pitchFamily="49" charset="-122"/>
              </a:rPr>
              <a:t>。</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2400" b="0">
                <a:solidFill>
                  <a:srgbClr val="1B2A95"/>
                </a:solidFill>
                <a:latin typeface="Times New Roman" panose="02020603050405020304" pitchFamily="18" charset="0"/>
                <a:ea typeface="楷体" panose="02010609060101010101" pitchFamily="49" charset="-122"/>
              </a:rPr>
              <a:t>    </a:t>
            </a:r>
            <a:r>
              <a:rPr lang="zh-CN" altLang="en-US" sz="2400" b="0" dirty="0">
                <a:solidFill>
                  <a:srgbClr val="1B2A95"/>
                </a:solidFill>
                <a:latin typeface="Times New Roman" panose="02020603050405020304" pitchFamily="18" charset="0"/>
                <a:ea typeface="楷体" panose="02010609060101010101" pitchFamily="49" charset="-122"/>
              </a:rPr>
              <a:t>与下面的</a:t>
            </a:r>
            <a:r>
              <a:rPr lang="en-US" altLang="zh-CN" sz="2400" b="0">
                <a:solidFill>
                  <a:srgbClr val="1B2A95"/>
                </a:solidFill>
                <a:latin typeface="Times New Roman" panose="02020603050405020304" pitchFamily="18" charset="0"/>
                <a:ea typeface="楷体" panose="02010609060101010101" pitchFamily="49" charset="-122"/>
              </a:rPr>
              <a:t>C</a:t>
            </a:r>
            <a:r>
              <a:rPr lang="zh-CN" altLang="en-US" sz="2400" b="0" dirty="0">
                <a:solidFill>
                  <a:srgbClr val="1B2A95"/>
                </a:solidFill>
                <a:latin typeface="Times New Roman" panose="02020603050405020304" pitchFamily="18" charset="0"/>
                <a:ea typeface="楷体" panose="02010609060101010101" pitchFamily="49" charset="-122"/>
              </a:rPr>
              <a:t>语言程序的运行结果一样。</a:t>
            </a:r>
            <a:r>
              <a:rPr lang="zh-CN" altLang="en-US" sz="3200" b="0" dirty="0">
                <a:solidFill>
                  <a:srgbClr val="1B2A95"/>
                </a:solidFill>
                <a:latin typeface="Times New Roman" panose="02020603050405020304" pitchFamily="18" charset="0"/>
                <a:ea typeface="楷体_GB2312" pitchFamily="49" charset="-122"/>
              </a:rPr>
              <a:t> </a:t>
            </a:r>
            <a:endParaRPr lang="zh-CN" altLang="en-US" sz="3200" b="0" dirty="0">
              <a:solidFill>
                <a:srgbClr val="1B2A95"/>
              </a:solidFill>
              <a:latin typeface="Times New Roman" panose="02020603050405020304" pitchFamily="18" charset="0"/>
              <a:ea typeface="楷体_GB2312" pitchFamily="49" charset="-122"/>
            </a:endParaRPr>
          </a:p>
        </p:txBody>
      </p:sp>
      <p:sp>
        <p:nvSpPr>
          <p:cNvPr id="106500" name="Text Box 5"/>
          <p:cNvSpPr txBox="1"/>
          <p:nvPr/>
        </p:nvSpPr>
        <p:spPr>
          <a:xfrm>
            <a:off x="762000" y="3657600"/>
            <a:ext cx="8153400" cy="1066800"/>
          </a:xfrm>
          <a:prstGeom prst="rect">
            <a:avLst/>
          </a:prstGeom>
          <a:solidFill>
            <a:schemeClr val="tx1"/>
          </a:solidFill>
          <a:ln w="9525">
            <a:noFill/>
          </a:ln>
        </p:spPr>
        <p:txBody>
          <a:bodyPr anchor="t">
            <a:spAutoFit/>
          </a:bodyPr>
          <a:p>
            <a:r>
              <a:rPr lang="en-US" altLang="zh-CN" sz="3200" b="0">
                <a:solidFill>
                  <a:schemeClr val="bg1"/>
                </a:solidFill>
                <a:latin typeface="Times New Roman" panose="02020603050405020304" pitchFamily="18" charset="0"/>
                <a:ea typeface="方正姚体" panose="02010601030101010101" pitchFamily="2" charset="-122"/>
              </a:rPr>
              <a:t>main()</a:t>
            </a:r>
            <a:endParaRPr lang="en-US" altLang="zh-CN" sz="3200" b="0">
              <a:solidFill>
                <a:schemeClr val="bg1"/>
              </a:solidFill>
              <a:latin typeface="Times New Roman" panose="02020603050405020304" pitchFamily="18" charset="0"/>
              <a:ea typeface="方正姚体" panose="02010601030101010101" pitchFamily="2" charset="-122"/>
            </a:endParaRPr>
          </a:p>
          <a:p>
            <a:r>
              <a:rPr lang="en-US" altLang="zh-CN" sz="3200" b="0">
                <a:solidFill>
                  <a:schemeClr val="bg1"/>
                </a:solidFill>
                <a:latin typeface="Times New Roman" panose="02020603050405020304" pitchFamily="18" charset="0"/>
                <a:ea typeface="方正姚体" panose="02010601030101010101" pitchFamily="2" charset="-122"/>
              </a:rPr>
              <a:t>{      </a:t>
            </a:r>
            <a:r>
              <a:rPr lang="en-US" altLang="zh-CN" sz="3200" b="0" err="1">
                <a:solidFill>
                  <a:schemeClr val="bg1"/>
                </a:solidFill>
                <a:latin typeface="Times New Roman" panose="02020603050405020304" pitchFamily="18" charset="0"/>
                <a:ea typeface="方正姚体" panose="02010601030101010101" pitchFamily="2" charset="-122"/>
              </a:rPr>
              <a:t>printf("this</a:t>
            </a:r>
            <a:r>
              <a:rPr lang="en-US" altLang="zh-CN" sz="3200" b="0">
                <a:solidFill>
                  <a:schemeClr val="bg1"/>
                </a:solidFill>
                <a:latin typeface="Times New Roman" panose="02020603050405020304" pitchFamily="18" charset="0"/>
                <a:ea typeface="方正姚体" panose="02010601030101010101" pitchFamily="2" charset="-122"/>
              </a:rPr>
              <a:t> is a simple program!\n");  } </a:t>
            </a:r>
            <a:endParaRPr lang="en-US" altLang="zh-CN" sz="3200" b="0">
              <a:solidFill>
                <a:schemeClr val="bg1"/>
              </a:solidFill>
              <a:latin typeface="Times New Roman" panose="02020603050405020304" pitchFamily="18" charset="0"/>
              <a:ea typeface="方正姚体" panose="0201060103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7522" name="Rectangle 3"/>
          <p:cNvSpPr/>
          <p:nvPr/>
        </p:nvSpPr>
        <p:spPr>
          <a:xfrm>
            <a:off x="468313" y="1436688"/>
            <a:ext cx="8316912" cy="3378200"/>
          </a:xfrm>
          <a:prstGeom prst="rect">
            <a:avLst/>
          </a:prstGeom>
          <a:gradFill rotWithShape="1">
            <a:gsLst>
              <a:gs pos="0">
                <a:srgbClr val="592524"/>
              </a:gs>
              <a:gs pos="100000">
                <a:schemeClr val="accent2"/>
              </a:gs>
            </a:gsLst>
            <a:lin ang="5400000" scaled="1"/>
            <a:tileRect/>
          </a:gradFill>
          <a:ln w="9525">
            <a:noFill/>
          </a:ln>
        </p:spPr>
        <p:txBody>
          <a:bodyPr anchor="t">
            <a:spAutoFit/>
          </a:bodyPr>
          <a:p>
            <a:r>
              <a:rPr lang="en-US" altLang="zh-CN" sz="2400">
                <a:solidFill>
                  <a:schemeClr val="bg1"/>
                </a:solidFill>
                <a:latin typeface="Times New Roman" panose="02020603050405020304" pitchFamily="18" charset="0"/>
                <a:ea typeface="方正姚体" panose="02010601030101010101" pitchFamily="2" charset="-122"/>
              </a:rPr>
              <a:t>// Example 1 of Chapter 1</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//This is a simple instance of java application</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public class </a:t>
            </a:r>
            <a:r>
              <a:rPr lang="en-US" altLang="zh-CN" sz="2400" err="1">
                <a:solidFill>
                  <a:schemeClr val="bg1"/>
                </a:solidFill>
                <a:latin typeface="Times New Roman" panose="02020603050405020304" pitchFamily="18" charset="0"/>
                <a:ea typeface="方正姚体" panose="02010601030101010101" pitchFamily="2" charset="-122"/>
              </a:rPr>
              <a:t>SimpleApp</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	public static void </a:t>
            </a:r>
            <a:r>
              <a:rPr lang="en-US" altLang="zh-CN" sz="2400" err="1">
                <a:solidFill>
                  <a:schemeClr val="bg1"/>
                </a:solidFill>
                <a:latin typeface="Times New Roman" panose="02020603050405020304" pitchFamily="18" charset="0"/>
                <a:ea typeface="方正姚体" panose="02010601030101010101" pitchFamily="2" charset="-122"/>
              </a:rPr>
              <a:t>main(String</a:t>
            </a:r>
            <a:r>
              <a:rPr lang="en-US" altLang="zh-CN" sz="2400">
                <a:solidFill>
                  <a:schemeClr val="bg1"/>
                </a:solidFill>
                <a:latin typeface="Times New Roman" panose="02020603050405020304" pitchFamily="18" charset="0"/>
                <a:ea typeface="方正姚体" panose="02010601030101010101" pitchFamily="2" charset="-122"/>
              </a:rPr>
              <a:t> </a:t>
            </a:r>
            <a:r>
              <a:rPr lang="en-US" altLang="zh-CN" sz="2400" err="1">
                <a:solidFill>
                  <a:schemeClr val="bg1"/>
                </a:solidFill>
                <a:latin typeface="Times New Roman" panose="02020603050405020304" pitchFamily="18" charset="0"/>
                <a:ea typeface="方正姚体" panose="02010601030101010101" pitchFamily="2" charset="-122"/>
              </a:rPr>
              <a:t>args</a:t>
            </a:r>
            <a:r>
              <a:rPr lang="en-US" altLang="zh-CN" sz="2400">
                <a:solidFill>
                  <a:schemeClr val="bg1"/>
                </a:solidFill>
                <a:latin typeface="Times New Roman" panose="02020603050405020304" pitchFamily="18" charset="0"/>
                <a:ea typeface="方正姚体" panose="02010601030101010101" pitchFamily="2" charset="-122"/>
              </a:rPr>
              <a:t>[])</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	{</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		</a:t>
            </a:r>
            <a:r>
              <a:rPr lang="en-US" altLang="zh-CN" sz="2400" err="1">
                <a:solidFill>
                  <a:schemeClr val="bg1"/>
                </a:solidFill>
                <a:latin typeface="Times New Roman" panose="02020603050405020304" pitchFamily="18" charset="0"/>
                <a:ea typeface="方正姚体" panose="02010601030101010101" pitchFamily="2" charset="-122"/>
              </a:rPr>
              <a:t>System.out.println("this</a:t>
            </a:r>
            <a:r>
              <a:rPr lang="en-US" altLang="zh-CN" sz="2400">
                <a:solidFill>
                  <a:schemeClr val="bg1"/>
                </a:solidFill>
                <a:latin typeface="Times New Roman" panose="02020603050405020304" pitchFamily="18" charset="0"/>
                <a:ea typeface="方正姚体" panose="02010601030101010101" pitchFamily="2" charset="-122"/>
              </a:rPr>
              <a:t> is a simple program!");</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	}</a:t>
            </a:r>
            <a:endParaRPr lang="en-US" altLang="zh-CN" sz="2400">
              <a:solidFill>
                <a:schemeClr val="bg1"/>
              </a:solidFill>
              <a:latin typeface="Times New Roman" panose="02020603050405020304" pitchFamily="18" charset="0"/>
              <a:ea typeface="方正姚体" panose="02010601030101010101" pitchFamily="2" charset="-122"/>
            </a:endParaRPr>
          </a:p>
          <a:p>
            <a:r>
              <a:rPr lang="en-US" altLang="zh-CN" sz="2400">
                <a:solidFill>
                  <a:schemeClr val="bg1"/>
                </a:solidFill>
                <a:latin typeface="Times New Roman" panose="02020603050405020304" pitchFamily="18" charset="0"/>
                <a:ea typeface="方正姚体" panose="02010601030101010101" pitchFamily="2" charset="-122"/>
              </a:rPr>
              <a:t>}</a:t>
            </a:r>
            <a:endParaRPr lang="en-US" altLang="zh-CN" sz="2400">
              <a:solidFill>
                <a:schemeClr val="bg1"/>
              </a:solidFill>
              <a:latin typeface="Times New Roman" panose="02020603050405020304" pitchFamily="18" charset="0"/>
              <a:ea typeface="方正姚体" panose="02010601030101010101" pitchFamily="2" charset="-122"/>
            </a:endParaRPr>
          </a:p>
        </p:txBody>
      </p:sp>
      <p:sp>
        <p:nvSpPr>
          <p:cNvPr id="246788" name="Text Box 4"/>
          <p:cNvSpPr txBox="1"/>
          <p:nvPr/>
        </p:nvSpPr>
        <p:spPr>
          <a:xfrm>
            <a:off x="2916238" y="4924425"/>
            <a:ext cx="5616575" cy="1552575"/>
          </a:xfrm>
          <a:prstGeom prst="rect">
            <a:avLst/>
          </a:prstGeom>
          <a:solidFill>
            <a:schemeClr val="tx1"/>
          </a:solidFill>
          <a:ln w="9525">
            <a:noFill/>
          </a:ln>
        </p:spPr>
        <p:txBody>
          <a:bodyPr anchor="t">
            <a:spAutoFit/>
          </a:bodyPr>
          <a:p>
            <a:pPr>
              <a:spcBef>
                <a:spcPct val="50000"/>
              </a:spcBef>
            </a:pPr>
            <a:r>
              <a:rPr lang="en-US" altLang="zh-CN" sz="2400" b="0">
                <a:solidFill>
                  <a:schemeClr val="bg1"/>
                </a:solidFill>
                <a:latin typeface="Times New Roman" panose="02020603050405020304" pitchFamily="18" charset="0"/>
                <a:ea typeface="方正姚体" panose="02010601030101010101" pitchFamily="2" charset="-122"/>
              </a:rPr>
              <a:t>&gt;</a:t>
            </a:r>
            <a:r>
              <a:rPr lang="en-US" altLang="zh-CN" sz="2400" b="0" err="1">
                <a:solidFill>
                  <a:schemeClr val="bg1"/>
                </a:solidFill>
                <a:latin typeface="Times New Roman" panose="02020603050405020304" pitchFamily="18" charset="0"/>
                <a:ea typeface="方正姚体" panose="02010601030101010101" pitchFamily="2" charset="-122"/>
              </a:rPr>
              <a:t>javac</a:t>
            </a:r>
            <a:r>
              <a:rPr lang="en-US" altLang="zh-CN" sz="2400" b="0">
                <a:solidFill>
                  <a:schemeClr val="bg1"/>
                </a:solidFill>
                <a:latin typeface="Times New Roman" panose="02020603050405020304" pitchFamily="18" charset="0"/>
                <a:ea typeface="方正姚体" panose="02010601030101010101" pitchFamily="2" charset="-122"/>
              </a:rPr>
              <a:t> </a:t>
            </a:r>
            <a:r>
              <a:rPr lang="en-US" altLang="zh-CN" sz="2400" b="0" err="1">
                <a:solidFill>
                  <a:schemeClr val="bg1"/>
                </a:solidFill>
                <a:latin typeface="Times New Roman" panose="02020603050405020304" pitchFamily="18" charset="0"/>
                <a:ea typeface="方正姚体" panose="02010601030101010101" pitchFamily="2" charset="-122"/>
              </a:rPr>
              <a:t>SimpleApp.java</a:t>
            </a:r>
            <a:endParaRPr lang="en-US" altLang="zh-CN" sz="2400" b="0">
              <a:solidFill>
                <a:schemeClr val="bg1"/>
              </a:solidFill>
              <a:latin typeface="Times New Roman" panose="02020603050405020304" pitchFamily="18" charset="0"/>
              <a:ea typeface="方正姚体" panose="02010601030101010101" pitchFamily="2" charset="-122"/>
            </a:endParaRPr>
          </a:p>
          <a:p>
            <a:pPr>
              <a:spcBef>
                <a:spcPct val="50000"/>
              </a:spcBef>
            </a:pPr>
            <a:r>
              <a:rPr lang="en-US" altLang="zh-CN" sz="2400" b="0">
                <a:solidFill>
                  <a:schemeClr val="bg1"/>
                </a:solidFill>
                <a:latin typeface="Times New Roman" panose="02020603050405020304" pitchFamily="18" charset="0"/>
                <a:ea typeface="方正姚体" panose="02010601030101010101" pitchFamily="2" charset="-122"/>
              </a:rPr>
              <a:t>&gt;java </a:t>
            </a:r>
            <a:r>
              <a:rPr lang="en-US" altLang="zh-CN" sz="2400" b="0" err="1">
                <a:solidFill>
                  <a:schemeClr val="bg1"/>
                </a:solidFill>
                <a:latin typeface="Times New Roman" panose="02020603050405020304" pitchFamily="18" charset="0"/>
                <a:ea typeface="方正姚体" panose="02010601030101010101" pitchFamily="2" charset="-122"/>
              </a:rPr>
              <a:t>SimpleApp</a:t>
            </a:r>
            <a:endParaRPr lang="en-US" altLang="zh-CN" sz="2400" b="0">
              <a:solidFill>
                <a:schemeClr val="bg1"/>
              </a:solidFill>
              <a:latin typeface="Times New Roman" panose="02020603050405020304" pitchFamily="18" charset="0"/>
              <a:ea typeface="方正姚体" panose="02010601030101010101" pitchFamily="2" charset="-122"/>
            </a:endParaRPr>
          </a:p>
          <a:p>
            <a:pPr>
              <a:spcBef>
                <a:spcPct val="50000"/>
              </a:spcBef>
            </a:pPr>
            <a:r>
              <a:rPr lang="en-US" altLang="zh-CN" sz="2400">
                <a:solidFill>
                  <a:srgbClr val="FFFF00"/>
                </a:solidFill>
                <a:latin typeface="Times New Roman" panose="02020603050405020304" pitchFamily="18" charset="0"/>
                <a:ea typeface="方正姚体" panose="02010601030101010101" pitchFamily="2" charset="-122"/>
              </a:rPr>
              <a:t>this s a simple program!</a:t>
            </a:r>
            <a:endParaRPr lang="en-US" altLang="zh-CN" sz="2400">
              <a:solidFill>
                <a:srgbClr val="FFFF00"/>
              </a:solidFill>
              <a:latin typeface="Times New Roman" panose="02020603050405020304" pitchFamily="18" charset="0"/>
              <a:ea typeface="方正姚体" panose="02010601030101010101" pitchFamily="2" charset="-122"/>
            </a:endParaRPr>
          </a:p>
        </p:txBody>
      </p:sp>
      <p:sp>
        <p:nvSpPr>
          <p:cNvPr id="246789" name="Rectangle 5"/>
          <p:cNvSpPr>
            <a:spLocks noChangeArrowheads="1"/>
          </p:cNvSpPr>
          <p:nvPr/>
        </p:nvSpPr>
        <p:spPr bwMode="auto">
          <a:xfrm>
            <a:off x="914400" y="76200"/>
            <a:ext cx="8229600" cy="1143000"/>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例</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1.1]</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用</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Java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语言程序在屏幕上显示一条语句</a:t>
            </a:r>
            <a:r>
              <a:rPr kumimoji="0" lang="zh-CN" altLang="en-US" sz="2400" b="1" i="0" u="none" strike="noStrike" kern="1200" cap="none" spc="0" normalizeH="0" baseline="0" noProof="0" dirty="0">
                <a:ln>
                  <a:noFill/>
                </a:ln>
                <a:solidFill>
                  <a:schemeClr val="tx1"/>
                </a:solidFill>
                <a:effectLst/>
                <a:uLnTx/>
                <a:uFillTx/>
                <a:latin typeface="Arial" panose="020B0604020202020204"/>
                <a:ea typeface="+mn-ea"/>
                <a:cs typeface="+mn-cs"/>
              </a:rPr>
              <a:t>“</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this s a simple program!</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mn-ea"/>
                <a:cs typeface="+mn-cs"/>
              </a:rPr>
              <a:t>”</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br>
              <a:rPr kumimoji="0" lang="en-US" altLang="zh-CN" sz="2800" b="1" i="0" u="none" strike="noStrike" kern="1200" cap="none" spc="0" normalizeH="0" baseline="0" noProof="0" dirty="0">
                <a:ln>
                  <a:noFill/>
                </a:ln>
                <a:solidFill>
                  <a:srgbClr val="1B2A95"/>
                </a:solidFill>
                <a:effectLst>
                  <a:outerShdw blurRad="38100" dist="38100" dir="2700000" algn="tl">
                    <a:srgbClr val="000000"/>
                  </a:outerShdw>
                </a:effectLst>
                <a:uLnTx/>
                <a:uFillTx/>
                <a:latin typeface="Times New Roman" panose="02020603050405020304" pitchFamily="18" charset="0"/>
                <a:ea typeface="+mn-ea"/>
                <a:cs typeface="+mn-cs"/>
              </a:rPr>
            </a:br>
            <a:endParaRPr kumimoji="0" lang="en-US" altLang="zh-CN" sz="2800" b="1" i="0" u="none" strike="noStrike" kern="1200" cap="none" spc="0" normalizeH="0" baseline="0" noProof="0" dirty="0">
              <a:ln>
                <a:noFill/>
              </a:ln>
              <a:solidFill>
                <a:srgbClr val="1B2A95"/>
              </a:solidFill>
              <a:effectLst>
                <a:outerShdw blurRad="38100" dist="38100" dir="2700000" algn="tl">
                  <a:srgbClr val="000000"/>
                </a:outerShdw>
              </a:effectLst>
              <a:uLnTx/>
              <a:uFillTx/>
              <a:latin typeface="Times New Roman" panose="02020603050405020304" pitchFamily="18" charset="0"/>
              <a:ea typeface="+mn-ea"/>
              <a:cs typeface="+mn-cs"/>
            </a:endParaRPr>
          </a:p>
        </p:txBody>
      </p:sp>
      <p:grpSp>
        <p:nvGrpSpPr>
          <p:cNvPr id="2" name="Group 26"/>
          <p:cNvGrpSpPr/>
          <p:nvPr/>
        </p:nvGrpSpPr>
        <p:grpSpPr>
          <a:xfrm>
            <a:off x="684213" y="995363"/>
            <a:ext cx="7486650" cy="4646612"/>
            <a:chOff x="431" y="431"/>
            <a:chExt cx="4716" cy="2927"/>
          </a:xfrm>
        </p:grpSpPr>
        <p:sp>
          <p:nvSpPr>
            <p:cNvPr id="107526" name="Rectangle 7"/>
            <p:cNvSpPr/>
            <p:nvPr/>
          </p:nvSpPr>
          <p:spPr>
            <a:xfrm>
              <a:off x="2643" y="431"/>
              <a:ext cx="1008" cy="325"/>
            </a:xfrm>
            <a:prstGeom prst="rect">
              <a:avLst/>
            </a:prstGeom>
            <a:solidFill>
              <a:srgbClr val="CCECFF"/>
            </a:solidFill>
            <a:ln w="9525" cap="flat" cmpd="sng">
              <a:solidFill>
                <a:srgbClr val="FFFF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注释行</a:t>
              </a:r>
              <a:endParaRPr lang="zh-CN" altLang="en-US" sz="3200" b="0" dirty="0">
                <a:latin typeface="Times New Roman" panose="02020603050405020304" pitchFamily="18" charset="0"/>
                <a:ea typeface="方正姚体" panose="02010601030101010101" pitchFamily="2" charset="-122"/>
              </a:endParaRPr>
            </a:p>
          </p:txBody>
        </p:sp>
        <p:sp>
          <p:nvSpPr>
            <p:cNvPr id="107527" name="Line 8"/>
            <p:cNvSpPr/>
            <p:nvPr/>
          </p:nvSpPr>
          <p:spPr>
            <a:xfrm flipH="1">
              <a:off x="1156" y="512"/>
              <a:ext cx="1439" cy="333"/>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107528" name="Line 9"/>
            <p:cNvSpPr/>
            <p:nvPr/>
          </p:nvSpPr>
          <p:spPr>
            <a:xfrm flipH="1">
              <a:off x="1155" y="593"/>
              <a:ext cx="1440" cy="569"/>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nvGrpSpPr>
            <p:cNvPr id="107529" name="Group 11"/>
            <p:cNvGrpSpPr/>
            <p:nvPr/>
          </p:nvGrpSpPr>
          <p:grpSpPr>
            <a:xfrm>
              <a:off x="2744" y="618"/>
              <a:ext cx="1824" cy="728"/>
              <a:chOff x="3072" y="1296"/>
              <a:chExt cx="1824" cy="720"/>
            </a:xfrm>
          </p:grpSpPr>
          <p:sp>
            <p:nvSpPr>
              <p:cNvPr id="107530" name="Rectangle 12"/>
              <p:cNvSpPr/>
              <p:nvPr/>
            </p:nvSpPr>
            <p:spPr>
              <a:xfrm>
                <a:off x="4272" y="1296"/>
                <a:ext cx="624" cy="336"/>
              </a:xfrm>
              <a:prstGeom prst="rect">
                <a:avLst/>
              </a:prstGeom>
              <a:solidFill>
                <a:srgbClr val="CCECFF"/>
              </a:solidFill>
              <a:ln w="9525" cap="flat" cmpd="sng">
                <a:solidFill>
                  <a:srgbClr val="FFFF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主类</a:t>
                </a:r>
                <a:endParaRPr lang="zh-CN" altLang="en-US" sz="3200" b="0" dirty="0">
                  <a:latin typeface="Times New Roman" panose="02020603050405020304" pitchFamily="18" charset="0"/>
                  <a:ea typeface="方正姚体" panose="02010601030101010101" pitchFamily="2" charset="-122"/>
                </a:endParaRPr>
              </a:p>
            </p:txBody>
          </p:sp>
          <p:sp>
            <p:nvSpPr>
              <p:cNvPr id="107531" name="Line 13"/>
              <p:cNvSpPr/>
              <p:nvPr/>
            </p:nvSpPr>
            <p:spPr>
              <a:xfrm flipH="1">
                <a:off x="3072" y="1488"/>
                <a:ext cx="1104" cy="528"/>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grpSp>
          <p:nvGrpSpPr>
            <p:cNvPr id="107532" name="Group 14"/>
            <p:cNvGrpSpPr/>
            <p:nvPr/>
          </p:nvGrpSpPr>
          <p:grpSpPr>
            <a:xfrm>
              <a:off x="2699" y="1071"/>
              <a:ext cx="2448" cy="768"/>
              <a:chOff x="3072" y="1824"/>
              <a:chExt cx="2448" cy="768"/>
            </a:xfrm>
          </p:grpSpPr>
          <p:sp>
            <p:nvSpPr>
              <p:cNvPr id="107533" name="Rectangle 15"/>
              <p:cNvSpPr/>
              <p:nvPr/>
            </p:nvSpPr>
            <p:spPr>
              <a:xfrm>
                <a:off x="4464" y="1824"/>
                <a:ext cx="1056" cy="768"/>
              </a:xfrm>
              <a:prstGeom prst="rect">
                <a:avLst/>
              </a:prstGeom>
              <a:solidFill>
                <a:srgbClr val="CCECFF"/>
              </a:solidFill>
              <a:ln w="9525" cap="flat" cmpd="sng">
                <a:solidFill>
                  <a:srgbClr val="FFFF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主方法</a:t>
                </a:r>
                <a:endParaRPr lang="zh-CN" altLang="en-US" sz="3200" b="0" dirty="0">
                  <a:latin typeface="Times New Roman" panose="02020603050405020304" pitchFamily="18" charset="0"/>
                  <a:ea typeface="方正姚体" panose="02010601030101010101" pitchFamily="2" charset="-122"/>
                </a:endParaRPr>
              </a:p>
              <a:p>
                <a:pPr algn="ctr"/>
                <a:r>
                  <a:rPr lang="zh-CN" altLang="en-US" sz="3200" b="0" dirty="0">
                    <a:latin typeface="Times New Roman" panose="02020603050405020304" pitchFamily="18" charset="0"/>
                    <a:ea typeface="方正姚体" panose="02010601030101010101" pitchFamily="2" charset="-122"/>
                  </a:rPr>
                  <a:t>程序入口</a:t>
                </a:r>
                <a:endParaRPr lang="zh-CN" altLang="en-US" sz="3200" b="0" dirty="0">
                  <a:latin typeface="Times New Roman" panose="02020603050405020304" pitchFamily="18" charset="0"/>
                  <a:ea typeface="方正姚体" panose="02010601030101010101" pitchFamily="2" charset="-122"/>
                </a:endParaRPr>
              </a:p>
            </p:txBody>
          </p:sp>
          <p:sp>
            <p:nvSpPr>
              <p:cNvPr id="107534" name="Line 16"/>
              <p:cNvSpPr/>
              <p:nvPr/>
            </p:nvSpPr>
            <p:spPr>
              <a:xfrm flipH="1">
                <a:off x="3072" y="2064"/>
                <a:ext cx="1296" cy="432"/>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grpSp>
          <p:nvGrpSpPr>
            <p:cNvPr id="107535" name="Group 17"/>
            <p:cNvGrpSpPr/>
            <p:nvPr/>
          </p:nvGrpSpPr>
          <p:grpSpPr>
            <a:xfrm>
              <a:off x="2154" y="2341"/>
              <a:ext cx="2736" cy="384"/>
              <a:chOff x="1344" y="3264"/>
              <a:chExt cx="2736" cy="384"/>
            </a:xfrm>
          </p:grpSpPr>
          <p:sp>
            <p:nvSpPr>
              <p:cNvPr id="107536" name="Rectangle 18"/>
              <p:cNvSpPr/>
              <p:nvPr/>
            </p:nvSpPr>
            <p:spPr>
              <a:xfrm>
                <a:off x="3024" y="3264"/>
                <a:ext cx="1056" cy="384"/>
              </a:xfrm>
              <a:prstGeom prst="rect">
                <a:avLst/>
              </a:prstGeom>
              <a:solidFill>
                <a:srgbClr val="CCECFF"/>
              </a:solidFill>
              <a:ln w="9525" cap="flat" cmpd="sng">
                <a:solidFill>
                  <a:srgbClr val="FF00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应用类</a:t>
                </a:r>
                <a:endParaRPr lang="zh-CN" altLang="en-US" sz="3200" b="0" dirty="0">
                  <a:latin typeface="Times New Roman" panose="02020603050405020304" pitchFamily="18" charset="0"/>
                  <a:ea typeface="方正姚体" panose="02010601030101010101" pitchFamily="2" charset="-122"/>
                </a:endParaRPr>
              </a:p>
            </p:txBody>
          </p:sp>
          <p:sp>
            <p:nvSpPr>
              <p:cNvPr id="107537" name="Line 19"/>
              <p:cNvSpPr/>
              <p:nvPr/>
            </p:nvSpPr>
            <p:spPr>
              <a:xfrm flipH="1" flipV="1">
                <a:off x="1344" y="3264"/>
                <a:ext cx="1632" cy="144"/>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sp>
          <p:nvSpPr>
            <p:cNvPr id="107538" name="Rectangle 21"/>
            <p:cNvSpPr/>
            <p:nvPr/>
          </p:nvSpPr>
          <p:spPr>
            <a:xfrm>
              <a:off x="1655" y="2478"/>
              <a:ext cx="1296" cy="336"/>
            </a:xfrm>
            <a:prstGeom prst="rect">
              <a:avLst/>
            </a:prstGeom>
            <a:solidFill>
              <a:srgbClr val="CCECFF"/>
            </a:solidFill>
            <a:ln w="9525" cap="flat" cmpd="sng">
              <a:solidFill>
                <a:srgbClr val="FFFF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结束主方法</a:t>
              </a:r>
              <a:endParaRPr lang="zh-CN" altLang="en-US" sz="3200" b="0" dirty="0">
                <a:latin typeface="Times New Roman" panose="02020603050405020304" pitchFamily="18" charset="0"/>
                <a:ea typeface="方正姚体" panose="02010601030101010101" pitchFamily="2" charset="-122"/>
              </a:endParaRPr>
            </a:p>
          </p:txBody>
        </p:sp>
        <p:sp>
          <p:nvSpPr>
            <p:cNvPr id="107539" name="Line 22"/>
            <p:cNvSpPr/>
            <p:nvPr/>
          </p:nvSpPr>
          <p:spPr>
            <a:xfrm flipH="1" flipV="1">
              <a:off x="975" y="2528"/>
              <a:ext cx="672" cy="48"/>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107540" name="Rectangle 24"/>
            <p:cNvSpPr/>
            <p:nvPr/>
          </p:nvSpPr>
          <p:spPr>
            <a:xfrm>
              <a:off x="567" y="3022"/>
              <a:ext cx="1104" cy="336"/>
            </a:xfrm>
            <a:prstGeom prst="rect">
              <a:avLst/>
            </a:prstGeom>
            <a:solidFill>
              <a:srgbClr val="CCECFF"/>
            </a:solidFill>
            <a:ln w="9525" cap="flat" cmpd="sng">
              <a:solidFill>
                <a:srgbClr val="FFFF00"/>
              </a:solidFill>
              <a:prstDash val="solid"/>
              <a:miter/>
              <a:headEnd type="none" w="med" len="med"/>
              <a:tailEnd type="none" w="med" len="med"/>
            </a:ln>
          </p:spPr>
          <p:txBody>
            <a:bodyPr wrap="none" anchor="ctr"/>
            <a:p>
              <a:pPr algn="ctr"/>
              <a:r>
                <a:rPr lang="zh-CN" altLang="en-US" sz="3200" b="0" dirty="0">
                  <a:latin typeface="Times New Roman" panose="02020603050405020304" pitchFamily="18" charset="0"/>
                  <a:ea typeface="方正姚体" panose="02010601030101010101" pitchFamily="2" charset="-122"/>
                </a:rPr>
                <a:t>结束主类</a:t>
              </a:r>
              <a:endParaRPr lang="zh-CN" altLang="en-US" sz="3200" b="0" dirty="0">
                <a:latin typeface="Times New Roman" panose="02020603050405020304" pitchFamily="18" charset="0"/>
                <a:ea typeface="方正姚体" panose="02010601030101010101" pitchFamily="2" charset="-122"/>
              </a:endParaRPr>
            </a:p>
          </p:txBody>
        </p:sp>
        <p:sp>
          <p:nvSpPr>
            <p:cNvPr id="107541" name="Line 25"/>
            <p:cNvSpPr/>
            <p:nvPr/>
          </p:nvSpPr>
          <p:spPr>
            <a:xfrm flipH="1" flipV="1">
              <a:off x="431" y="2704"/>
              <a:ext cx="725" cy="318"/>
            </a:xfrm>
            <a:prstGeom prst="line">
              <a:avLst/>
            </a:prstGeom>
            <a:ln w="9525" cap="flat" cmpd="sng">
              <a:solidFill>
                <a:srgbClr val="FF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09570" name="Text Box 5"/>
          <p:cNvSpPr txBox="1"/>
          <p:nvPr/>
        </p:nvSpPr>
        <p:spPr>
          <a:xfrm>
            <a:off x="1219200" y="152400"/>
            <a:ext cx="7315200" cy="579438"/>
          </a:xfrm>
          <a:prstGeom prst="rect">
            <a:avLst/>
          </a:prstGeom>
          <a:noFill/>
          <a:ln w="9525">
            <a:noFill/>
          </a:ln>
        </p:spPr>
        <p:txBody>
          <a:bodyPr anchor="t">
            <a:spAutoFit/>
          </a:bodyPr>
          <a:p>
            <a:pPr>
              <a:spcBef>
                <a:spcPct val="50000"/>
              </a:spcBef>
            </a:pPr>
            <a:r>
              <a:rPr lang="en-US" altLang="zh-CN" sz="3200" b="0">
                <a:latin typeface="Times New Roman" panose="02020603050405020304" pitchFamily="18" charset="0"/>
                <a:ea typeface="华文楷体" panose="02010600040101010101" pitchFamily="2" charset="-122"/>
              </a:rPr>
              <a:t>Java Application</a:t>
            </a:r>
            <a:r>
              <a:rPr lang="zh-CN" altLang="en-US" sz="3200" b="0" dirty="0">
                <a:latin typeface="Times New Roman" panose="02020603050405020304" pitchFamily="18" charset="0"/>
                <a:ea typeface="华文楷体" panose="02010600040101010101" pitchFamily="2" charset="-122"/>
              </a:rPr>
              <a:t>程序的常用结构</a:t>
            </a:r>
            <a:endParaRPr lang="zh-CN" altLang="en-US" sz="3200" b="0" dirty="0">
              <a:latin typeface="Times New Roman" panose="02020603050405020304" pitchFamily="18" charset="0"/>
              <a:ea typeface="华文楷体" panose="02010600040101010101" pitchFamily="2" charset="-122"/>
            </a:endParaRPr>
          </a:p>
        </p:txBody>
      </p:sp>
      <p:sp>
        <p:nvSpPr>
          <p:cNvPr id="7" name="Rectangle 2"/>
          <p:cNvSpPr txBox="1">
            <a:spLocks noChangeArrowheads="1"/>
          </p:cNvSpPr>
          <p:nvPr/>
        </p:nvSpPr>
        <p:spPr bwMode="auto">
          <a:xfrm>
            <a:off x="990600" y="1089025"/>
            <a:ext cx="8305800" cy="5616575"/>
          </a:xfrm>
          <a:prstGeom prst="rect">
            <a:avLst/>
          </a:prstGeom>
          <a:noFill/>
          <a:ln w="9525">
            <a:noFill/>
            <a:miter lim="800000"/>
          </a:ln>
        </p:spPr>
        <p:txBody>
          <a:bodyPr/>
          <a:lstStyle/>
          <a:p>
            <a:pPr marR="0" defTabSz="914400">
              <a:buClrTx/>
              <a:buSzTx/>
              <a:buFontTx/>
              <a:defRPr/>
            </a:pPr>
            <a:r>
              <a:rPr kumimoji="0" lang="en-US" altLang="zh-CN" sz="2400" kern="1200" cap="none" spc="0" normalizeH="0" baseline="0" noProof="0" dirty="0">
                <a:solidFill>
                  <a:srgbClr val="1B2A95"/>
                </a:solidFill>
                <a:latin typeface="楷体_GB2312"/>
                <a:ea typeface="+mn-ea"/>
                <a:cs typeface="Times New Roman" panose="02020603050405020304" pitchFamily="18" charset="0"/>
              </a:rPr>
              <a:t>package</a:t>
            </a:r>
            <a:r>
              <a:rPr kumimoji="0" lang="zh-CN" altLang="zh-CN" sz="2400" kern="1200" cap="none" spc="0" normalizeH="0" baseline="0" noProof="0" dirty="0">
                <a:solidFill>
                  <a:srgbClr val="1B2A95"/>
                </a:solidFill>
                <a:latin typeface="楷体_GB2312"/>
                <a:ea typeface="+mn-ea"/>
                <a:cs typeface="Times New Roman" panose="02020603050405020304" pitchFamily="18" charset="0"/>
              </a:rPr>
              <a:t>语句；</a:t>
            </a:r>
            <a:endParaRPr kumimoji="0" lang="en-US" altLang="zh-CN" sz="2400" kern="1200" cap="none" spc="0" normalizeH="0" baseline="0" noProof="0" dirty="0">
              <a:solidFill>
                <a:srgbClr val="1B2A95"/>
              </a:solidFill>
              <a:latin typeface="楷体_GB2312"/>
              <a:ea typeface="+mn-ea"/>
              <a:cs typeface="Times New Roman" panose="02020603050405020304" pitchFamily="18" charset="0"/>
            </a:endParaRPr>
          </a:p>
          <a:p>
            <a:pPr marR="0" defTabSz="914400">
              <a:buClrTx/>
              <a:buSzTx/>
              <a:buFontTx/>
              <a:defRPr/>
            </a:pPr>
            <a:r>
              <a:rPr kumimoji="0" lang="en-US" altLang="zh-CN" sz="2400" b="0" kern="1200" cap="none" spc="0" normalizeH="0" baseline="0" noProof="0" dirty="0">
                <a:latin typeface="楷体_GB2312"/>
                <a:ea typeface="+mn-ea"/>
                <a:cs typeface="Times New Roman" panose="02020603050405020304" pitchFamily="18" charset="0"/>
              </a:rPr>
              <a:t>//</a:t>
            </a:r>
            <a:r>
              <a:rPr kumimoji="0" lang="zh-CN" altLang="zh-CN" sz="2400" b="0" kern="1200" cap="none" spc="0" normalizeH="0" baseline="0" noProof="0" dirty="0">
                <a:latin typeface="楷体_GB2312"/>
                <a:ea typeface="+mn-ea"/>
                <a:cs typeface="Times New Roman" panose="02020603050405020304" pitchFamily="18" charset="0"/>
              </a:rPr>
              <a:t>该部分至多只有一句，必须放在源程序的第一句</a:t>
            </a:r>
            <a:br>
              <a:rPr kumimoji="0" lang="en-US" altLang="zh-CN" sz="2400" b="0" kern="1200" cap="none" spc="0" normalizeH="0" baseline="0" noProof="0" dirty="0">
                <a:solidFill>
                  <a:srgbClr val="1B2A95"/>
                </a:solidFill>
                <a:latin typeface="楷体_GB2312"/>
                <a:ea typeface="+mn-ea"/>
                <a:cs typeface="Times New Roman" panose="02020603050405020304" pitchFamily="18" charset="0"/>
              </a:rPr>
            </a:br>
            <a:r>
              <a:rPr kumimoji="0" lang="en-US" altLang="zh-CN" sz="2400" kern="1200" cap="none" spc="0" normalizeH="0" baseline="0" noProof="0" dirty="0">
                <a:solidFill>
                  <a:srgbClr val="1B2A95"/>
                </a:solidFill>
                <a:latin typeface="楷体_GB2312"/>
                <a:ea typeface="+mn-ea"/>
                <a:cs typeface="Times New Roman" panose="02020603050405020304" pitchFamily="18" charset="0"/>
              </a:rPr>
              <a:t>import</a:t>
            </a:r>
            <a:r>
              <a:rPr kumimoji="0" lang="zh-CN" altLang="zh-CN" sz="2400" kern="1200" cap="none" spc="0" normalizeH="0" baseline="0" noProof="0" dirty="0">
                <a:solidFill>
                  <a:srgbClr val="1B2A95"/>
                </a:solidFill>
                <a:latin typeface="楷体_GB2312"/>
                <a:ea typeface="+mn-ea"/>
                <a:cs typeface="Times New Roman" panose="02020603050405020304" pitchFamily="18" charset="0"/>
              </a:rPr>
              <a:t>语句；</a:t>
            </a:r>
            <a:endParaRPr kumimoji="0" lang="en-US" altLang="zh-CN" sz="2400" kern="1200" cap="none" spc="0" normalizeH="0" baseline="0" noProof="0" dirty="0">
              <a:solidFill>
                <a:srgbClr val="1B2A95"/>
              </a:solidFill>
              <a:latin typeface="楷体_GB2312"/>
              <a:ea typeface="+mn-ea"/>
              <a:cs typeface="Times New Roman" panose="02020603050405020304" pitchFamily="18" charset="0"/>
            </a:endParaRPr>
          </a:p>
          <a:p>
            <a:pPr marR="0" defTabSz="914400">
              <a:buClrTx/>
              <a:buSzTx/>
              <a:buFontTx/>
              <a:defRPr/>
            </a:pPr>
            <a:r>
              <a:rPr kumimoji="0" lang="en-US" altLang="zh-CN" sz="2400" b="0" kern="1200" cap="none" spc="0" normalizeH="0" baseline="0" noProof="0" dirty="0">
                <a:latin typeface="楷体_GB2312"/>
                <a:ea typeface="+mn-ea"/>
                <a:cs typeface="Times New Roman" panose="02020603050405020304" pitchFamily="18" charset="0"/>
              </a:rPr>
              <a:t>/*</a:t>
            </a:r>
            <a:r>
              <a:rPr kumimoji="0" lang="zh-CN" altLang="zh-CN" sz="2400" b="0" kern="1200" cap="none" spc="0" normalizeH="0" baseline="0" noProof="0" dirty="0">
                <a:latin typeface="楷体_GB2312"/>
                <a:ea typeface="+mn-ea"/>
                <a:cs typeface="Times New Roman" panose="02020603050405020304" pitchFamily="18" charset="0"/>
              </a:rPr>
              <a:t>该部分可以有若干</a:t>
            </a:r>
            <a:r>
              <a:rPr kumimoji="0" lang="en-US" altLang="zh-CN" sz="2400" b="0" kern="1200" cap="none" spc="0" normalizeH="0" baseline="0" noProof="0" dirty="0">
                <a:latin typeface="楷体_GB2312"/>
                <a:ea typeface="+mn-ea"/>
                <a:cs typeface="Times New Roman" panose="02020603050405020304" pitchFamily="18" charset="0"/>
              </a:rPr>
              <a:t>import</a:t>
            </a:r>
            <a:r>
              <a:rPr kumimoji="0" lang="zh-CN" altLang="zh-CN" sz="2400" b="0" kern="1200" cap="none" spc="0" normalizeH="0" baseline="0" noProof="0" dirty="0">
                <a:latin typeface="楷体_GB2312"/>
                <a:ea typeface="+mn-ea"/>
                <a:cs typeface="Times New Roman" panose="02020603050405020304" pitchFamily="18" charset="0"/>
              </a:rPr>
              <a:t>语句或者没有，必须放在所有的类定义之前</a:t>
            </a:r>
            <a:r>
              <a:rPr kumimoji="0" lang="en-US" altLang="zh-CN" sz="2400" b="0" kern="1200" cap="none" spc="0" normalizeH="0" baseline="0" noProof="0" dirty="0">
                <a:latin typeface="楷体_GB2312"/>
                <a:ea typeface="+mn-ea"/>
                <a:cs typeface="Times New Roman" panose="02020603050405020304" pitchFamily="18" charset="0"/>
              </a:rPr>
              <a:t>*/</a:t>
            </a:r>
            <a:br>
              <a:rPr kumimoji="0" lang="en-US" altLang="zh-CN" sz="2400" b="0" kern="1200" cap="none" spc="0" normalizeH="0" baseline="0" noProof="0" dirty="0">
                <a:solidFill>
                  <a:srgbClr val="1B2A95"/>
                </a:solidFill>
                <a:latin typeface="楷体_GB2312"/>
                <a:ea typeface="+mn-ea"/>
                <a:cs typeface="Times New Roman" panose="02020603050405020304" pitchFamily="18" charset="0"/>
              </a:rPr>
            </a:br>
            <a:r>
              <a:rPr kumimoji="0" lang="en-US" altLang="zh-CN" sz="2400" kern="1200" cap="none" spc="0" normalizeH="0" baseline="0" noProof="0" dirty="0">
                <a:solidFill>
                  <a:srgbClr val="1B2A95"/>
                </a:solidFill>
                <a:latin typeface="楷体_GB2312"/>
                <a:ea typeface="+mn-ea"/>
                <a:cs typeface="Times New Roman" panose="02020603050405020304" pitchFamily="18" charset="0"/>
              </a:rPr>
              <a:t>public class Definition</a:t>
            </a:r>
            <a:r>
              <a:rPr kumimoji="0" lang="zh-CN" altLang="zh-CN" sz="2400" kern="1200" cap="none" spc="0" normalizeH="0" baseline="0" noProof="0" dirty="0">
                <a:solidFill>
                  <a:srgbClr val="1B2A95"/>
                </a:solidFill>
                <a:latin typeface="楷体_GB2312"/>
                <a:ea typeface="+mn-ea"/>
                <a:cs typeface="Times New Roman" panose="02020603050405020304" pitchFamily="18" charset="0"/>
              </a:rPr>
              <a:t>；</a:t>
            </a:r>
            <a:endParaRPr kumimoji="0" lang="en-US" altLang="zh-CN" sz="2400" kern="1200" cap="none" spc="0" normalizeH="0" baseline="0" noProof="0" dirty="0">
              <a:solidFill>
                <a:srgbClr val="1B2A95"/>
              </a:solidFill>
              <a:latin typeface="楷体_GB2312"/>
              <a:ea typeface="+mn-ea"/>
              <a:cs typeface="Times New Roman" panose="02020603050405020304" pitchFamily="18" charset="0"/>
            </a:endParaRPr>
          </a:p>
          <a:p>
            <a:pPr marR="0" defTabSz="914400">
              <a:buClrTx/>
              <a:buSzTx/>
              <a:buFontTx/>
              <a:defRPr/>
            </a:pPr>
            <a:r>
              <a:rPr kumimoji="0" lang="en-US" altLang="zh-CN" sz="2400" b="0" kern="1200" cap="none" spc="0" normalizeH="0" baseline="0" noProof="0" dirty="0">
                <a:latin typeface="楷体_GB2312"/>
                <a:ea typeface="+mn-ea"/>
                <a:cs typeface="Times New Roman" panose="02020603050405020304" pitchFamily="18" charset="0"/>
              </a:rPr>
              <a:t>//</a:t>
            </a:r>
            <a:r>
              <a:rPr kumimoji="0" lang="zh-CN" altLang="zh-CN" sz="2400" b="0" kern="1200" cap="none" spc="0" normalizeH="0" baseline="0" noProof="0" dirty="0">
                <a:latin typeface="楷体_GB2312"/>
                <a:ea typeface="+mn-ea"/>
                <a:cs typeface="Times New Roman" panose="02020603050405020304" pitchFamily="18" charset="0"/>
              </a:rPr>
              <a:t>公共类定义部分，至多只有一个公共类的定义</a:t>
            </a:r>
            <a:br>
              <a:rPr kumimoji="0" lang="en-US" altLang="zh-CN" sz="2400" b="0" kern="1200" cap="none" spc="0" normalizeH="0" baseline="0" noProof="0" dirty="0">
                <a:latin typeface="楷体_GB2312"/>
                <a:ea typeface="+mn-ea"/>
                <a:cs typeface="Times New Roman" panose="02020603050405020304" pitchFamily="18" charset="0"/>
              </a:rPr>
            </a:br>
            <a:r>
              <a:rPr kumimoji="0" lang="en-US" altLang="zh-CN" sz="2400" b="0" kern="1200" cap="none" spc="0" normalizeH="0" baseline="0" noProof="0" dirty="0">
                <a:latin typeface="楷体_GB2312"/>
                <a:ea typeface="+mn-ea"/>
                <a:cs typeface="Times New Roman" panose="02020603050405020304" pitchFamily="18" charset="0"/>
              </a:rPr>
              <a:t>//java</a:t>
            </a:r>
            <a:r>
              <a:rPr kumimoji="0" lang="zh-CN" altLang="zh-CN" sz="2400" b="0" kern="1200" cap="none" spc="0" normalizeH="0" baseline="0" noProof="0" dirty="0">
                <a:latin typeface="楷体_GB2312"/>
                <a:ea typeface="+mn-ea"/>
                <a:cs typeface="Times New Roman" panose="02020603050405020304" pitchFamily="18" charset="0"/>
              </a:rPr>
              <a:t>语言规定该</a:t>
            </a:r>
            <a:r>
              <a:rPr kumimoji="0" lang="en-US" altLang="zh-CN" sz="2400" b="0" kern="1200" cap="none" spc="0" normalizeH="0" baseline="0" noProof="0" dirty="0">
                <a:latin typeface="楷体_GB2312"/>
                <a:ea typeface="+mn-ea"/>
                <a:cs typeface="Times New Roman" panose="02020603050405020304" pitchFamily="18" charset="0"/>
              </a:rPr>
              <a:t>java</a:t>
            </a:r>
            <a:r>
              <a:rPr kumimoji="0" lang="zh-CN" altLang="zh-CN" sz="2400" b="0" kern="1200" cap="none" spc="0" normalizeH="0" baseline="0" noProof="0" dirty="0">
                <a:latin typeface="楷体_GB2312"/>
                <a:ea typeface="+mn-ea"/>
                <a:cs typeface="Times New Roman" panose="02020603050405020304" pitchFamily="18" charset="0"/>
              </a:rPr>
              <a:t>源程序的文件名必须与该公共类名完全一致</a:t>
            </a:r>
            <a:br>
              <a:rPr kumimoji="0" lang="en-US" altLang="zh-CN" sz="2400" b="0" kern="1200" cap="none" spc="0" normalizeH="0" baseline="0" noProof="0" dirty="0">
                <a:solidFill>
                  <a:srgbClr val="1B2A95"/>
                </a:solidFill>
                <a:latin typeface="楷体_GB2312"/>
                <a:ea typeface="+mn-ea"/>
                <a:cs typeface="Times New Roman" panose="02020603050405020304" pitchFamily="18" charset="0"/>
              </a:rPr>
            </a:br>
            <a:r>
              <a:rPr kumimoji="0" lang="en-US" altLang="zh-CN" sz="2400" kern="1200" cap="none" spc="0" normalizeH="0" baseline="0" noProof="0" dirty="0">
                <a:solidFill>
                  <a:srgbClr val="1B2A95"/>
                </a:solidFill>
                <a:latin typeface="楷体_GB2312"/>
                <a:ea typeface="+mn-ea"/>
                <a:cs typeface="Times New Roman" panose="02020603050405020304" pitchFamily="18" charset="0"/>
              </a:rPr>
              <a:t>class Definition;</a:t>
            </a:r>
            <a:endParaRPr kumimoji="0" lang="en-US" altLang="zh-CN" sz="2400" kern="1200" cap="none" spc="0" normalizeH="0" baseline="0" noProof="0" dirty="0">
              <a:solidFill>
                <a:srgbClr val="1B2A95"/>
              </a:solidFill>
              <a:latin typeface="楷体_GB2312"/>
              <a:ea typeface="+mn-ea"/>
              <a:cs typeface="Times New Roman" panose="02020603050405020304" pitchFamily="18" charset="0"/>
            </a:endParaRPr>
          </a:p>
          <a:p>
            <a:pPr marR="0" defTabSz="914400">
              <a:buClrTx/>
              <a:buSzTx/>
              <a:buFontTx/>
              <a:defRPr/>
            </a:pPr>
            <a:r>
              <a:rPr kumimoji="0" lang="en-US" altLang="zh-CN" sz="2400" b="0" kern="1200" cap="none" spc="0" normalizeH="0" baseline="0" noProof="0" dirty="0">
                <a:latin typeface="楷体_GB2312"/>
                <a:ea typeface="+mn-ea"/>
                <a:cs typeface="Times New Roman" panose="02020603050405020304" pitchFamily="18" charset="0"/>
              </a:rPr>
              <a:t>//</a:t>
            </a:r>
            <a:r>
              <a:rPr kumimoji="0" lang="zh-CN" altLang="zh-CN" sz="2400" b="0" kern="1200" cap="none" spc="0" normalizeH="0" baseline="0" noProof="0" dirty="0">
                <a:latin typeface="楷体_GB2312"/>
                <a:ea typeface="+mn-ea"/>
                <a:cs typeface="Times New Roman" panose="02020603050405020304" pitchFamily="18" charset="0"/>
              </a:rPr>
              <a:t>类定义部分，可以有</a:t>
            </a:r>
            <a:r>
              <a:rPr kumimoji="0" lang="en-US" altLang="zh-CN" sz="2400" b="0" kern="1200" cap="none" spc="0" normalizeH="0" baseline="0" noProof="0" dirty="0">
                <a:latin typeface="楷体_GB2312"/>
                <a:ea typeface="+mn-ea"/>
                <a:cs typeface="Times New Roman" panose="02020603050405020304" pitchFamily="18" charset="0"/>
              </a:rPr>
              <a:t>0</a:t>
            </a:r>
            <a:r>
              <a:rPr kumimoji="0" lang="zh-CN" altLang="zh-CN" sz="2400" b="0" kern="1200" cap="none" spc="0" normalizeH="0" baseline="0" noProof="0" dirty="0">
                <a:latin typeface="楷体_GB2312"/>
                <a:ea typeface="+mn-ea"/>
                <a:cs typeface="Times New Roman" panose="02020603050405020304" pitchFamily="18" charset="0"/>
              </a:rPr>
              <a:t>个或者多个类定义</a:t>
            </a:r>
            <a:br>
              <a:rPr kumimoji="0" lang="en-US" altLang="zh-CN" sz="2400" b="0" kern="1200" cap="none" spc="0" normalizeH="0" baseline="0" noProof="0" dirty="0">
                <a:solidFill>
                  <a:srgbClr val="1B2A95"/>
                </a:solidFill>
                <a:latin typeface="楷体_GB2312"/>
                <a:ea typeface="+mn-ea"/>
                <a:cs typeface="Times New Roman" panose="02020603050405020304" pitchFamily="18" charset="0"/>
              </a:rPr>
            </a:br>
            <a:r>
              <a:rPr kumimoji="0" lang="en-US" altLang="zh-CN" sz="2400" kern="1200" cap="none" spc="0" normalizeH="0" baseline="0" noProof="0" dirty="0">
                <a:solidFill>
                  <a:srgbClr val="1B2A95"/>
                </a:solidFill>
                <a:latin typeface="楷体_GB2312"/>
                <a:ea typeface="+mn-ea"/>
                <a:cs typeface="Times New Roman" panose="02020603050405020304" pitchFamily="18" charset="0"/>
              </a:rPr>
              <a:t>interface Definition;</a:t>
            </a:r>
            <a:endParaRPr kumimoji="0" lang="en-US" altLang="zh-CN" sz="2400" kern="1200" cap="none" spc="0" normalizeH="0" baseline="0" noProof="0" dirty="0">
              <a:solidFill>
                <a:srgbClr val="1B2A95"/>
              </a:solidFill>
              <a:latin typeface="楷体_GB2312"/>
              <a:ea typeface="+mn-ea"/>
              <a:cs typeface="Times New Roman" panose="02020603050405020304" pitchFamily="18" charset="0"/>
            </a:endParaRPr>
          </a:p>
          <a:p>
            <a:pPr marR="0" defTabSz="914400">
              <a:buClrTx/>
              <a:buSzTx/>
              <a:buFontTx/>
              <a:defRPr/>
            </a:pPr>
            <a:r>
              <a:rPr kumimoji="0" lang="en-US" altLang="zh-CN" sz="2400" b="0" kern="1200" cap="none" spc="0" normalizeH="0" baseline="0" noProof="0" dirty="0">
                <a:latin typeface="楷体_GB2312"/>
                <a:ea typeface="+mn-ea"/>
                <a:cs typeface="Times New Roman" panose="02020603050405020304" pitchFamily="18" charset="0"/>
              </a:rPr>
              <a:t>//</a:t>
            </a:r>
            <a:r>
              <a:rPr kumimoji="0" lang="zh-CN" altLang="zh-CN" sz="2400" b="0" kern="1200" cap="none" spc="0" normalizeH="0" baseline="0" noProof="0" dirty="0">
                <a:latin typeface="楷体_GB2312"/>
                <a:ea typeface="+mn-ea"/>
                <a:cs typeface="Times New Roman" panose="02020603050405020304" pitchFamily="18" charset="0"/>
              </a:rPr>
              <a:t>接口定义部分，可以有</a:t>
            </a:r>
            <a:r>
              <a:rPr kumimoji="0" lang="en-US" altLang="zh-CN" sz="2400" b="0" kern="1200" cap="none" spc="0" normalizeH="0" baseline="0" noProof="0" dirty="0">
                <a:latin typeface="楷体_GB2312"/>
                <a:ea typeface="+mn-ea"/>
                <a:cs typeface="Times New Roman" panose="02020603050405020304" pitchFamily="18" charset="0"/>
              </a:rPr>
              <a:t>0</a:t>
            </a:r>
            <a:r>
              <a:rPr kumimoji="0" lang="zh-CN" altLang="zh-CN" sz="2400" b="0" kern="1200" cap="none" spc="0" normalizeH="0" baseline="0" noProof="0" dirty="0">
                <a:latin typeface="楷体_GB2312"/>
                <a:ea typeface="+mn-ea"/>
                <a:cs typeface="Times New Roman" panose="02020603050405020304" pitchFamily="18" charset="0"/>
              </a:rPr>
              <a:t>个或者多个接口定义</a:t>
            </a:r>
            <a:endParaRPr kumimoji="0" lang="zh-CN" altLang="zh-CN" sz="2400" b="0" kern="1200" cap="none" spc="0" normalizeH="0" baseline="0" noProof="0" dirty="0">
              <a:latin typeface="楷体_GB2312"/>
              <a:ea typeface="+mn-ea"/>
              <a:cs typeface="Times New Roman" panose="02020603050405020304" pitchFamily="18" charset="0"/>
            </a:endParaRPr>
          </a:p>
          <a:p>
            <a:pPr marL="342900" marR="0" indent="-342900" defTabSz="914400" eaLnBrk="0" hangingPunct="0">
              <a:lnSpc>
                <a:spcPct val="90000"/>
              </a:lnSpc>
              <a:spcBef>
                <a:spcPct val="20000"/>
              </a:spcBef>
              <a:buClrTx/>
              <a:buSzTx/>
              <a:buChar char="•"/>
              <a:defRPr/>
            </a:pPr>
            <a:endParaRPr kumimoji="0" lang="en-US" altLang="zh-CN" sz="2800" b="0" kern="1200" cap="none" spc="0" normalizeH="0" baseline="0" noProof="0" dirty="0">
              <a:solidFill>
                <a:srgbClr val="1B2A95"/>
              </a:solidFill>
              <a:latin typeface="+mn-lt"/>
              <a:ea typeface="+mn-ea"/>
              <a:cs typeface="+mn-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grpSp>
        <p:nvGrpSpPr>
          <p:cNvPr id="8193" name="组合 67585"/>
          <p:cNvGrpSpPr/>
          <p:nvPr/>
        </p:nvGrpSpPr>
        <p:grpSpPr>
          <a:xfrm>
            <a:off x="434911" y="1717040"/>
            <a:ext cx="8898954" cy="3799205"/>
            <a:chOff x="72" y="1031"/>
            <a:chExt cx="6119" cy="2393"/>
          </a:xfrm>
        </p:grpSpPr>
        <p:sp>
          <p:nvSpPr>
            <p:cNvPr id="4" name="AutoShape 53"/>
            <p:cNvSpPr/>
            <p:nvPr/>
          </p:nvSpPr>
          <p:spPr>
            <a:xfrm rot="-3626814">
              <a:off x="3008" y="1467"/>
              <a:ext cx="499" cy="182"/>
            </a:xfrm>
            <a:prstGeom prst="rightArrow">
              <a:avLst>
                <a:gd name="adj1" fmla="val 35175"/>
                <a:gd name="adj2" fmla="val 111028"/>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195" name="AutoShape 54"/>
            <p:cNvSpPr/>
            <p:nvPr/>
          </p:nvSpPr>
          <p:spPr>
            <a:xfrm rot="3465783">
              <a:off x="3008" y="2830"/>
              <a:ext cx="499" cy="182"/>
            </a:xfrm>
            <a:prstGeom prst="rightArrow">
              <a:avLst>
                <a:gd name="adj1" fmla="val 35175"/>
                <a:gd name="adj2" fmla="val 111015"/>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3" name="AutoShape 55"/>
            <p:cNvSpPr/>
            <p:nvPr/>
          </p:nvSpPr>
          <p:spPr>
            <a:xfrm rot="-7230978">
              <a:off x="2240" y="1515"/>
              <a:ext cx="499" cy="182"/>
            </a:xfrm>
            <a:prstGeom prst="rightArrow">
              <a:avLst>
                <a:gd name="adj1" fmla="val 35175"/>
                <a:gd name="adj2" fmla="val 111028"/>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7" name="AutoShape 56"/>
            <p:cNvSpPr/>
            <p:nvPr/>
          </p:nvSpPr>
          <p:spPr>
            <a:xfrm rot="7535209">
              <a:off x="2216" y="2809"/>
              <a:ext cx="499" cy="182"/>
            </a:xfrm>
            <a:prstGeom prst="rightArrow">
              <a:avLst>
                <a:gd name="adj1" fmla="val 35175"/>
                <a:gd name="adj2" fmla="val 111028"/>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 name="AutoShape 57"/>
            <p:cNvSpPr/>
            <p:nvPr/>
          </p:nvSpPr>
          <p:spPr>
            <a:xfrm>
              <a:off x="3374" y="2179"/>
              <a:ext cx="499" cy="182"/>
            </a:xfrm>
            <a:prstGeom prst="rightArrow">
              <a:avLst>
                <a:gd name="adj1" fmla="val 35175"/>
                <a:gd name="adj2" fmla="val 111028"/>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9" name="AutoShape 58"/>
            <p:cNvSpPr/>
            <p:nvPr/>
          </p:nvSpPr>
          <p:spPr>
            <a:xfrm rot="10800000">
              <a:off x="1856" y="2175"/>
              <a:ext cx="544" cy="182"/>
            </a:xfrm>
            <a:prstGeom prst="rightArrow">
              <a:avLst>
                <a:gd name="adj1" fmla="val 35175"/>
                <a:gd name="adj2" fmla="val 121027"/>
              </a:avLst>
            </a:prstGeom>
            <a:gradFill rotWithShape="1">
              <a:gsLst>
                <a:gs pos="0">
                  <a:srgbClr val="15439E">
                    <a:alpha val="0"/>
                  </a:srgbClr>
                </a:gs>
                <a:gs pos="100000">
                  <a:schemeClr val="tx2"/>
                </a:gs>
              </a:gsLst>
              <a:lin ang="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00" name="Oval 59"/>
            <p:cNvSpPr/>
            <p:nvPr/>
          </p:nvSpPr>
          <p:spPr>
            <a:xfrm>
              <a:off x="1696" y="1065"/>
              <a:ext cx="2358" cy="2359"/>
            </a:xfrm>
            <a:prstGeom prst="ellipse">
              <a:avLst/>
            </a:prstGeom>
            <a:noFill/>
            <a:ln w="38100" cap="flat" cmpd="sng">
              <a:solidFill>
                <a:schemeClr val="tx2"/>
              </a:solidFill>
              <a:prstDash val="solid"/>
              <a:round/>
              <a:headEnd type="none" w="med" len="med"/>
              <a:tailEnd type="none" w="med" len="med"/>
            </a:ln>
          </p:spPr>
          <p:txBody>
            <a:bodyPr anchor="ctr">
              <a:spAutoFit/>
            </a:bodyPr>
            <a:p>
              <a:endParaRPr lang="zh-CN" altLang="en-US" dirty="0">
                <a:latin typeface="Arial" panose="020B0604020202020204" pitchFamily="34" charset="0"/>
                <a:ea typeface="宋体" panose="02010600030101010101" pitchFamily="2" charset="-122"/>
              </a:endParaRPr>
            </a:p>
          </p:txBody>
        </p:sp>
        <p:grpSp>
          <p:nvGrpSpPr>
            <p:cNvPr id="12" name="Group 60"/>
            <p:cNvGrpSpPr/>
            <p:nvPr/>
          </p:nvGrpSpPr>
          <p:grpSpPr>
            <a:xfrm>
              <a:off x="2160" y="1102"/>
              <a:ext cx="227" cy="227"/>
              <a:chOff x="1973" y="1706"/>
              <a:chExt cx="227" cy="227"/>
            </a:xfrm>
          </p:grpSpPr>
          <p:sp>
            <p:nvSpPr>
              <p:cNvPr id="8202" name="Oval 61"/>
              <p:cNvSpPr/>
              <p:nvPr/>
            </p:nvSpPr>
            <p:spPr>
              <a:xfrm>
                <a:off x="1973" y="1706"/>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03" name="Oval 62"/>
              <p:cNvSpPr/>
              <p:nvPr/>
            </p:nvSpPr>
            <p:spPr>
              <a:xfrm>
                <a:off x="1983" y="1725"/>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8204" name="Group 63"/>
            <p:cNvGrpSpPr/>
            <p:nvPr/>
          </p:nvGrpSpPr>
          <p:grpSpPr>
            <a:xfrm>
              <a:off x="1565" y="2145"/>
              <a:ext cx="227" cy="227"/>
              <a:chOff x="1565" y="2659"/>
              <a:chExt cx="227" cy="227"/>
            </a:xfrm>
          </p:grpSpPr>
          <p:sp>
            <p:nvSpPr>
              <p:cNvPr id="8205" name="Oval 64"/>
              <p:cNvSpPr/>
              <p:nvPr/>
            </p:nvSpPr>
            <p:spPr>
              <a:xfrm>
                <a:off x="1565" y="2659"/>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06" name="Oval 65"/>
              <p:cNvSpPr/>
              <p:nvPr/>
            </p:nvSpPr>
            <p:spPr>
              <a:xfrm>
                <a:off x="1575" y="2678"/>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8207" name="Group 66"/>
            <p:cNvGrpSpPr/>
            <p:nvPr/>
          </p:nvGrpSpPr>
          <p:grpSpPr>
            <a:xfrm>
              <a:off x="2109" y="3117"/>
              <a:ext cx="227" cy="227"/>
              <a:chOff x="2109" y="3612"/>
              <a:chExt cx="227" cy="227"/>
            </a:xfrm>
          </p:grpSpPr>
          <p:sp>
            <p:nvSpPr>
              <p:cNvPr id="8208" name="Oval 67"/>
              <p:cNvSpPr/>
              <p:nvPr/>
            </p:nvSpPr>
            <p:spPr>
              <a:xfrm>
                <a:off x="2109" y="3612"/>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09" name="Oval 68"/>
              <p:cNvSpPr/>
              <p:nvPr/>
            </p:nvSpPr>
            <p:spPr>
              <a:xfrm>
                <a:off x="2119" y="3631"/>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8210" name="Group 69"/>
            <p:cNvGrpSpPr/>
            <p:nvPr/>
          </p:nvGrpSpPr>
          <p:grpSpPr>
            <a:xfrm>
              <a:off x="3325" y="1089"/>
              <a:ext cx="227" cy="227"/>
              <a:chOff x="3470" y="1706"/>
              <a:chExt cx="227" cy="227"/>
            </a:xfrm>
          </p:grpSpPr>
          <p:sp>
            <p:nvSpPr>
              <p:cNvPr id="8211" name="Oval 70"/>
              <p:cNvSpPr/>
              <p:nvPr/>
            </p:nvSpPr>
            <p:spPr>
              <a:xfrm>
                <a:off x="3470" y="1706"/>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12" name="Oval 71"/>
              <p:cNvSpPr/>
              <p:nvPr/>
            </p:nvSpPr>
            <p:spPr>
              <a:xfrm>
                <a:off x="3480" y="1725"/>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8213" name="Group 72"/>
            <p:cNvGrpSpPr/>
            <p:nvPr/>
          </p:nvGrpSpPr>
          <p:grpSpPr>
            <a:xfrm>
              <a:off x="3923" y="2145"/>
              <a:ext cx="227" cy="227"/>
              <a:chOff x="3923" y="2659"/>
              <a:chExt cx="227" cy="227"/>
            </a:xfrm>
          </p:grpSpPr>
          <p:sp>
            <p:nvSpPr>
              <p:cNvPr id="8214" name="Oval 73"/>
              <p:cNvSpPr/>
              <p:nvPr/>
            </p:nvSpPr>
            <p:spPr>
              <a:xfrm>
                <a:off x="3923" y="2659"/>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15" name="Oval 74"/>
              <p:cNvSpPr/>
              <p:nvPr/>
            </p:nvSpPr>
            <p:spPr>
              <a:xfrm>
                <a:off x="3933" y="2678"/>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8216" name="Group 75"/>
            <p:cNvGrpSpPr/>
            <p:nvPr/>
          </p:nvGrpSpPr>
          <p:grpSpPr>
            <a:xfrm>
              <a:off x="3360" y="3153"/>
              <a:ext cx="227" cy="227"/>
              <a:chOff x="3515" y="3521"/>
              <a:chExt cx="227" cy="227"/>
            </a:xfrm>
          </p:grpSpPr>
          <p:sp>
            <p:nvSpPr>
              <p:cNvPr id="8217" name="Oval 76"/>
              <p:cNvSpPr/>
              <p:nvPr/>
            </p:nvSpPr>
            <p:spPr>
              <a:xfrm>
                <a:off x="3515" y="3521"/>
                <a:ext cx="227" cy="227"/>
              </a:xfrm>
              <a:prstGeom prst="ellipse">
                <a:avLst/>
              </a:prstGeom>
              <a:gradFill rotWithShape="1">
                <a:gsLst>
                  <a:gs pos="0">
                    <a:srgbClr val="C6E3E2"/>
                  </a:gs>
                  <a:gs pos="100000">
                    <a:schemeClr val="hlink"/>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218" name="Oval 77"/>
              <p:cNvSpPr/>
              <p:nvPr/>
            </p:nvSpPr>
            <p:spPr>
              <a:xfrm>
                <a:off x="3525" y="3540"/>
                <a:ext cx="141" cy="142"/>
              </a:xfrm>
              <a:prstGeom prst="ellipse">
                <a:avLst/>
              </a:prstGeom>
              <a:gradFill rotWithShape="1">
                <a:gsLst>
                  <a:gs pos="0">
                    <a:srgbClr val="C6E3E2"/>
                  </a:gs>
                  <a:gs pos="100000">
                    <a:schemeClr val="hlink">
                      <a:alpha val="0"/>
                    </a:schemeClr>
                  </a:gs>
                </a:gsLst>
                <a:path path="shape">
                  <a:fillToRect l="50000" t="50000" r="50000" b="50000"/>
                </a:path>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8219" name="Oval 78"/>
            <p:cNvSpPr/>
            <p:nvPr/>
          </p:nvSpPr>
          <p:spPr>
            <a:xfrm>
              <a:off x="2283" y="1665"/>
              <a:ext cx="1225" cy="1225"/>
            </a:xfrm>
            <a:prstGeom prst="ellipse">
              <a:avLst/>
            </a:prstGeom>
            <a:gradFill rotWithShape="1">
              <a:gsLst>
                <a:gs pos="0">
                  <a:srgbClr val="FFFFFF"/>
                </a:gs>
                <a:gs pos="50000">
                  <a:schemeClr val="hlink"/>
                </a:gs>
                <a:gs pos="100000">
                  <a:srgbClr val="FFFFFF"/>
                </a:gs>
              </a:gsLst>
              <a:lin ang="2700000" scaled="1"/>
              <a:tileRect/>
            </a:gradFill>
            <a:ln w="9525">
              <a:noFill/>
            </a:ln>
          </p:spPr>
          <p:txBody>
            <a:bodyPr wrap="square" anchor="ctr">
              <a:spAutoFit/>
            </a:bodyPr>
            <a:p>
              <a:endParaRPr lang="zh-CN" altLang="en-US" dirty="0">
                <a:latin typeface="Arial" panose="020B0604020202020204" pitchFamily="34" charset="0"/>
                <a:ea typeface="宋体" panose="02010600030101010101" pitchFamily="2" charset="-122"/>
              </a:endParaRPr>
            </a:p>
          </p:txBody>
        </p:sp>
        <p:sp>
          <p:nvSpPr>
            <p:cNvPr id="8220" name="Oval 79"/>
            <p:cNvSpPr/>
            <p:nvPr/>
          </p:nvSpPr>
          <p:spPr>
            <a:xfrm>
              <a:off x="2279" y="1655"/>
              <a:ext cx="1225" cy="1225"/>
            </a:xfrm>
            <a:prstGeom prst="ellipse">
              <a:avLst/>
            </a:prstGeom>
            <a:gradFill rotWithShape="1">
              <a:gsLst>
                <a:gs pos="0">
                  <a:schemeClr val="hlink">
                    <a:alpha val="32001"/>
                  </a:schemeClr>
                </a:gs>
                <a:gs pos="100000">
                  <a:srgbClr val="274F4E"/>
                </a:gs>
              </a:gsLst>
              <a:lin ang="2700000" scaled="1"/>
              <a:tileRect/>
            </a:gradFill>
            <a:ln w="9525">
              <a:noFill/>
            </a:ln>
          </p:spPr>
          <p:txBody>
            <a:bodyPr wrap="square" anchor="ctr">
              <a:spAutoFit/>
            </a:bodyPr>
            <a:p>
              <a:endParaRPr lang="zh-CN" altLang="en-US" dirty="0">
                <a:latin typeface="Arial" panose="020B0604020202020204" pitchFamily="34" charset="0"/>
                <a:ea typeface="宋体" panose="02010600030101010101" pitchFamily="2" charset="-122"/>
              </a:endParaRPr>
            </a:p>
          </p:txBody>
        </p:sp>
        <p:sp>
          <p:nvSpPr>
            <p:cNvPr id="8221" name="Oval 80"/>
            <p:cNvSpPr/>
            <p:nvPr/>
          </p:nvSpPr>
          <p:spPr>
            <a:xfrm>
              <a:off x="2363" y="1745"/>
              <a:ext cx="1065" cy="1065"/>
            </a:xfrm>
            <a:prstGeom prst="ellipse">
              <a:avLst/>
            </a:prstGeom>
            <a:gradFill rotWithShape="1">
              <a:gsLst>
                <a:gs pos="0">
                  <a:srgbClr val="2E5D5B"/>
                </a:gs>
                <a:gs pos="50000">
                  <a:schemeClr val="hlink"/>
                </a:gs>
                <a:gs pos="100000">
                  <a:srgbClr val="2E5D5B"/>
                </a:gs>
              </a:gsLst>
              <a:lin ang="18900000" scaled="1"/>
              <a:tileRect/>
            </a:gradFill>
            <a:ln w="9525">
              <a:noFill/>
            </a:ln>
          </p:spPr>
          <p:txBody>
            <a:bodyPr anchor="ctr">
              <a:spAutoFit/>
            </a:bodyPr>
            <a:p>
              <a:endParaRPr lang="zh-CN" altLang="en-US" dirty="0">
                <a:latin typeface="Arial" panose="020B0604020202020204" pitchFamily="34" charset="0"/>
                <a:ea typeface="宋体" panose="02010600030101010101" pitchFamily="2" charset="-122"/>
              </a:endParaRPr>
            </a:p>
          </p:txBody>
        </p:sp>
        <p:sp>
          <p:nvSpPr>
            <p:cNvPr id="8222" name="Oval 81"/>
            <p:cNvSpPr/>
            <p:nvPr/>
          </p:nvSpPr>
          <p:spPr>
            <a:xfrm>
              <a:off x="2352" y="1728"/>
              <a:ext cx="1065" cy="1065"/>
            </a:xfrm>
            <a:prstGeom prst="ellipse">
              <a:avLst/>
            </a:prstGeom>
            <a:gradFill rotWithShape="1">
              <a:gsLst>
                <a:gs pos="0">
                  <a:srgbClr val="366D6B"/>
                </a:gs>
                <a:gs pos="100000">
                  <a:schemeClr val="hlink">
                    <a:alpha val="0"/>
                  </a:schemeClr>
                </a:gs>
              </a:gsLst>
              <a:lin ang="2700000" scaled="1"/>
              <a:tileRect/>
            </a:gradFill>
            <a:ln w="9525">
              <a:noFill/>
            </a:ln>
          </p:spPr>
          <p:txBody>
            <a:bodyPr anchor="ctr">
              <a:spAutoFit/>
            </a:bodyPr>
            <a:p>
              <a:endParaRPr lang="zh-CN" altLang="en-US" dirty="0">
                <a:latin typeface="Arial" panose="020B0604020202020204" pitchFamily="34" charset="0"/>
                <a:ea typeface="宋体" panose="02010600030101010101" pitchFamily="2" charset="-122"/>
              </a:endParaRPr>
            </a:p>
          </p:txBody>
        </p:sp>
        <p:grpSp>
          <p:nvGrpSpPr>
            <p:cNvPr id="8223" name="Group 82"/>
            <p:cNvGrpSpPr/>
            <p:nvPr/>
          </p:nvGrpSpPr>
          <p:grpSpPr>
            <a:xfrm>
              <a:off x="2416" y="1798"/>
              <a:ext cx="959" cy="959"/>
              <a:chOff x="2416" y="1798"/>
              <a:chExt cx="959" cy="959"/>
            </a:xfrm>
          </p:grpSpPr>
          <p:sp>
            <p:nvSpPr>
              <p:cNvPr id="8224" name="Oval 83"/>
              <p:cNvSpPr/>
              <p:nvPr/>
            </p:nvSpPr>
            <p:spPr>
              <a:xfrm>
                <a:off x="2416" y="1798"/>
                <a:ext cx="959" cy="959"/>
              </a:xfrm>
              <a:prstGeom prst="ellipse">
                <a:avLst/>
              </a:prstGeom>
              <a:solidFill>
                <a:srgbClr val="333333"/>
              </a:solidFill>
              <a:ln w="38100">
                <a:noFill/>
              </a:ln>
            </p:spPr>
            <p:txBody>
              <a:bodyPr anchor="ctr">
                <a:spAutoFit/>
              </a:bodyPr>
              <a:p>
                <a:endParaRPr lang="zh-CN" altLang="en-US" dirty="0">
                  <a:latin typeface="Arial" panose="020B0604020202020204" pitchFamily="34" charset="0"/>
                  <a:ea typeface="宋体" panose="02010600030101010101" pitchFamily="2" charset="-122"/>
                </a:endParaRPr>
              </a:p>
            </p:txBody>
          </p:sp>
          <p:sp>
            <p:nvSpPr>
              <p:cNvPr id="8225" name="Oval 84"/>
              <p:cNvSpPr/>
              <p:nvPr/>
            </p:nvSpPr>
            <p:spPr>
              <a:xfrm>
                <a:off x="2430" y="1810"/>
                <a:ext cx="927" cy="928"/>
              </a:xfrm>
              <a:prstGeom prst="ellipse">
                <a:avLst/>
              </a:prstGeom>
              <a:gradFill rotWithShape="1">
                <a:gsLst>
                  <a:gs pos="0">
                    <a:srgbClr val="636869"/>
                  </a:gs>
                  <a:gs pos="100000">
                    <a:srgbClr val="D6E1E2"/>
                  </a:gs>
                </a:gsLst>
                <a:lin ang="5400000" scaled="1"/>
                <a:tileRect/>
              </a:gradFill>
              <a:ln w="9525">
                <a:noFill/>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8226" name="Oval 85"/>
              <p:cNvSpPr/>
              <p:nvPr/>
            </p:nvSpPr>
            <p:spPr>
              <a:xfrm>
                <a:off x="2441" y="1816"/>
                <a:ext cx="906" cy="904"/>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8227" name="Oval 86"/>
              <p:cNvSpPr/>
              <p:nvPr/>
            </p:nvSpPr>
            <p:spPr>
              <a:xfrm>
                <a:off x="2451" y="1825"/>
                <a:ext cx="861" cy="845"/>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8228" name="Oval 87"/>
              <p:cNvSpPr/>
              <p:nvPr/>
            </p:nvSpPr>
            <p:spPr>
              <a:xfrm>
                <a:off x="2502" y="1848"/>
                <a:ext cx="765" cy="687"/>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p>
                <a:endParaRPr lang="zh-CN" altLang="en-US" dirty="0">
                  <a:latin typeface="Arial" panose="020B0604020202020204" pitchFamily="34" charset="0"/>
                  <a:ea typeface="宋体" panose="02010600030101010101" pitchFamily="2" charset="-122"/>
                </a:endParaRPr>
              </a:p>
            </p:txBody>
          </p:sp>
        </p:grpSp>
        <p:sp>
          <p:nvSpPr>
            <p:cNvPr id="8229" name="Text Box 88"/>
            <p:cNvSpPr txBox="1"/>
            <p:nvPr/>
          </p:nvSpPr>
          <p:spPr>
            <a:xfrm>
              <a:off x="2617" y="2137"/>
              <a:ext cx="539" cy="251"/>
            </a:xfrm>
            <a:prstGeom prst="rect">
              <a:avLst/>
            </a:prstGeom>
            <a:noFill/>
            <a:ln w="9525">
              <a:noFill/>
            </a:ln>
          </p:spPr>
          <p:txBody>
            <a:bodyPr wrap="square" anchor="t">
              <a:spAutoFit/>
            </a:bodyPr>
            <a:p>
              <a:pPr algn="ctr" eaLnBrk="0" hangingPunct="0"/>
              <a:r>
                <a:rPr lang="zh-CN" altLang="en-US" sz="20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大学</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230" name="Text Box 89"/>
            <p:cNvSpPr txBox="1"/>
            <p:nvPr/>
          </p:nvSpPr>
          <p:spPr>
            <a:xfrm>
              <a:off x="3651" y="1050"/>
              <a:ext cx="2540" cy="251"/>
            </a:xfrm>
            <a:prstGeom prst="rect">
              <a:avLst/>
            </a:prstGeom>
            <a:noFill/>
            <a:ln w="9525">
              <a:noFill/>
            </a:ln>
          </p:spPr>
          <p:txBody>
            <a:bodyPr wrap="square" anchor="t">
              <a:spAutoFit/>
            </a:bodyPr>
            <a:p>
              <a:pPr algn="l" eaLnBrk="0" hangingPunct="0"/>
              <a:r>
                <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学会思考</a:t>
              </a:r>
              <a:endPar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231" name="Text Box 90"/>
            <p:cNvSpPr txBox="1"/>
            <p:nvPr/>
          </p:nvSpPr>
          <p:spPr>
            <a:xfrm>
              <a:off x="176" y="1031"/>
              <a:ext cx="1906" cy="445"/>
            </a:xfrm>
            <a:prstGeom prst="rect">
              <a:avLst/>
            </a:prstGeom>
            <a:noFill/>
            <a:ln w="9525">
              <a:noFill/>
            </a:ln>
          </p:spPr>
          <p:txBody>
            <a:bodyPr anchor="t">
              <a:spAutoFit/>
            </a:bodyPr>
            <a:p>
              <a:pPr algn="ctr" eaLnBrk="0" hangingPunct="0"/>
              <a:r>
                <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学会</a:t>
              </a:r>
              <a:endPar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eaLnBrk="0" hangingPunct="0"/>
              <a:r>
                <a:rPr lang="zh-CN" altLang="en-US" sz="2000" b="1"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生存、成长、变革</a:t>
              </a:r>
              <a:r>
                <a:rPr lang="zh-CN" altLang="en-US" dirty="0">
                  <a:solidFill>
                    <a:schemeClr val="tx1"/>
                  </a:solidFill>
                  <a:latin typeface="Arial" panose="020B0604020202020204" pitchFamily="34" charset="0"/>
                  <a:ea typeface="宋体" panose="02010600030101010101" pitchFamily="2" charset="-122"/>
                </a:rPr>
                <a:t> </a:t>
              </a:r>
              <a:endParaRPr lang="zh-CN" altLang="en-US" dirty="0">
                <a:solidFill>
                  <a:schemeClr val="tx1"/>
                </a:solidFill>
                <a:latin typeface="Arial" panose="020B0604020202020204" pitchFamily="34" charset="0"/>
                <a:ea typeface="宋体" panose="02010600030101010101" pitchFamily="2" charset="-122"/>
              </a:endParaRPr>
            </a:p>
          </p:txBody>
        </p:sp>
        <p:sp>
          <p:nvSpPr>
            <p:cNvPr id="8232" name="Text Box 91"/>
            <p:cNvSpPr txBox="1"/>
            <p:nvPr/>
          </p:nvSpPr>
          <p:spPr>
            <a:xfrm>
              <a:off x="4075" y="2151"/>
              <a:ext cx="968" cy="251"/>
            </a:xfrm>
            <a:prstGeom prst="rect">
              <a:avLst/>
            </a:prstGeom>
            <a:noFill/>
            <a:ln w="9525">
              <a:noFill/>
            </a:ln>
          </p:spPr>
          <p:txBody>
            <a:bodyPr wrap="square" anchor="t">
              <a:spAutoFit/>
            </a:bodyPr>
            <a:p>
              <a:pPr algn="ctr" eaLnBrk="0" hangingPunct="0"/>
              <a:r>
                <a:rPr lang="zh-CN"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学会自律</a:t>
              </a:r>
              <a:endPar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233" name="Text Box 92"/>
            <p:cNvSpPr txBox="1"/>
            <p:nvPr/>
          </p:nvSpPr>
          <p:spPr>
            <a:xfrm>
              <a:off x="3682" y="3118"/>
              <a:ext cx="1140" cy="251"/>
            </a:xfrm>
            <a:prstGeom prst="rect">
              <a:avLst/>
            </a:prstGeom>
            <a:noFill/>
            <a:ln w="9525">
              <a:noFill/>
            </a:ln>
          </p:spPr>
          <p:txBody>
            <a:bodyPr wrap="square" anchor="t">
              <a:spAutoFit/>
            </a:bodyPr>
            <a:p>
              <a:pPr algn="l" eaLnBrk="0" hangingPunct="0"/>
              <a:r>
                <a:rPr lang="zh-CN"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学会学习</a:t>
              </a:r>
              <a:endParaRPr lang="zh-CN"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234" name="Text Box 93"/>
            <p:cNvSpPr txBox="1"/>
            <p:nvPr/>
          </p:nvSpPr>
          <p:spPr>
            <a:xfrm>
              <a:off x="72" y="2125"/>
              <a:ext cx="1503" cy="251"/>
            </a:xfrm>
            <a:prstGeom prst="rect">
              <a:avLst/>
            </a:prstGeom>
            <a:noFill/>
            <a:ln w="9525">
              <a:noFill/>
            </a:ln>
          </p:spPr>
          <p:txBody>
            <a:bodyPr anchor="t">
              <a:spAutoFit/>
            </a:bodyPr>
            <a:p>
              <a:pPr algn="r" eaLnBrk="0" hangingPunct="0"/>
              <a:r>
                <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掌握能力</a:t>
              </a:r>
              <a:r>
                <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endPar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235" name="Text Box 94"/>
            <p:cNvSpPr txBox="1"/>
            <p:nvPr/>
          </p:nvSpPr>
          <p:spPr>
            <a:xfrm>
              <a:off x="861" y="3105"/>
              <a:ext cx="1100" cy="251"/>
            </a:xfrm>
            <a:prstGeom prst="rect">
              <a:avLst/>
            </a:prstGeom>
            <a:noFill/>
            <a:ln w="9525">
              <a:noFill/>
            </a:ln>
          </p:spPr>
          <p:txBody>
            <a:bodyPr wrap="square" anchor="t">
              <a:spAutoFit/>
            </a:bodyPr>
            <a:p>
              <a:pPr algn="r" eaLnBrk="0" hangingPunct="0"/>
              <a:r>
                <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学会知识 </a:t>
              </a:r>
              <a:endParaRPr lang="zh-CN" altLang="en-US" sz="2000" b="1" dirty="0">
                <a:solidFill>
                  <a:srgbClr val="0733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10594" name="Text Box 3"/>
          <p:cNvSpPr txBox="1"/>
          <p:nvPr/>
        </p:nvSpPr>
        <p:spPr>
          <a:xfrm>
            <a:off x="914400" y="1143000"/>
            <a:ext cx="8501063" cy="4794250"/>
          </a:xfrm>
          <a:prstGeom prst="rect">
            <a:avLst/>
          </a:prstGeom>
          <a:noFill/>
          <a:ln w="9525">
            <a:noFill/>
          </a:ln>
        </p:spPr>
        <p:txBody>
          <a:bodyPr anchor="t">
            <a:spAutoFit/>
          </a:bodyPr>
          <a:p>
            <a:pPr>
              <a:spcBef>
                <a:spcPct val="50000"/>
              </a:spcBef>
            </a:pPr>
            <a:r>
              <a:rPr lang="zh-CN" altLang="en-US" sz="2800" b="0" dirty="0">
                <a:latin typeface="Times New Roman" panose="02020603050405020304" pitchFamily="18" charset="0"/>
                <a:ea typeface="楷体_GB2312" pitchFamily="49" charset="-122"/>
              </a:rPr>
              <a:t>程序的运行（</a:t>
            </a:r>
            <a:r>
              <a:rPr lang="en-US" altLang="zh-CN" sz="2800" b="0">
                <a:latin typeface="Times New Roman" panose="02020603050405020304" pitchFamily="18" charset="0"/>
                <a:ea typeface="楷体_GB2312" pitchFamily="49" charset="-122"/>
              </a:rPr>
              <a:t>JDK</a:t>
            </a:r>
            <a:r>
              <a:rPr lang="zh-CN" altLang="en-US" sz="2800" b="0" dirty="0">
                <a:latin typeface="Times New Roman" panose="02020603050405020304" pitchFamily="18" charset="0"/>
                <a:ea typeface="楷体_GB2312" pitchFamily="49" charset="-122"/>
              </a:rPr>
              <a:t>下运行，先运行“</a:t>
            </a:r>
            <a:r>
              <a:rPr lang="en-US" altLang="zh-CN" sz="2800" b="0" err="1">
                <a:latin typeface="Times New Roman" panose="02020603050405020304" pitchFamily="18" charset="0"/>
                <a:ea typeface="楷体_GB2312" pitchFamily="49" charset="-122"/>
              </a:rPr>
              <a:t>cmd</a:t>
            </a:r>
            <a:r>
              <a:rPr lang="en-US" altLang="zh-CN" sz="2800" b="0">
                <a:latin typeface="Times New Roman" panose="02020603050405020304" pitchFamily="18" charset="0"/>
                <a:ea typeface="楷体_GB2312" pitchFamily="49" charset="-122"/>
              </a:rPr>
              <a:t>”</a:t>
            </a:r>
            <a:r>
              <a:rPr lang="zh-CN" altLang="en-US" sz="2800" b="0" dirty="0">
                <a:latin typeface="Times New Roman" panose="02020603050405020304" pitchFamily="18" charset="0"/>
                <a:ea typeface="楷体_GB2312" pitchFamily="49" charset="-122"/>
              </a:rPr>
              <a:t>进</a:t>
            </a:r>
            <a:r>
              <a:rPr lang="en-US" altLang="zh-CN" sz="2800" b="0">
                <a:latin typeface="Times New Roman" panose="02020603050405020304" pitchFamily="18" charset="0"/>
                <a:ea typeface="楷体_GB2312" pitchFamily="49" charset="-122"/>
              </a:rPr>
              <a:t>DOS</a:t>
            </a:r>
            <a:r>
              <a:rPr lang="zh-CN" altLang="en-US" sz="2800" b="0" dirty="0">
                <a:latin typeface="Times New Roman" panose="02020603050405020304" pitchFamily="18" charset="0"/>
                <a:ea typeface="楷体_GB2312" pitchFamily="49" charset="-122"/>
              </a:rPr>
              <a:t>）</a:t>
            </a:r>
            <a:endParaRPr lang="zh-CN" altLang="en-US" sz="2800" b="0" dirty="0">
              <a:latin typeface="Times New Roman" panose="02020603050405020304" pitchFamily="18" charset="0"/>
              <a:ea typeface="楷体_GB2312" pitchFamily="49" charset="-122"/>
            </a:endParaRPr>
          </a:p>
          <a:p>
            <a:pPr>
              <a:spcBef>
                <a:spcPct val="50000"/>
              </a:spcBef>
            </a:pPr>
            <a:r>
              <a:rPr lang="zh-CN" altLang="en-US" sz="2800" dirty="0">
                <a:solidFill>
                  <a:srgbClr val="1B2A95"/>
                </a:solidFill>
                <a:latin typeface="Times New Roman" panose="02020603050405020304" pitchFamily="18" charset="0"/>
                <a:ea typeface="楷体_GB2312" pitchFamily="49" charset="-122"/>
              </a:rPr>
              <a:t>（</a:t>
            </a:r>
            <a:r>
              <a:rPr lang="en-US" altLang="zh-CN" sz="2800">
                <a:solidFill>
                  <a:srgbClr val="1B2A95"/>
                </a:solidFill>
                <a:latin typeface="Times New Roman" panose="02020603050405020304" pitchFamily="18" charset="0"/>
                <a:ea typeface="楷体_GB2312" pitchFamily="49" charset="-122"/>
              </a:rPr>
              <a:t>1</a:t>
            </a:r>
            <a:r>
              <a:rPr lang="zh-CN" altLang="en-US" sz="2800" dirty="0">
                <a:solidFill>
                  <a:srgbClr val="1B2A95"/>
                </a:solidFill>
                <a:latin typeface="Times New Roman" panose="02020603050405020304" pitchFamily="18" charset="0"/>
                <a:ea typeface="楷体_GB2312" pitchFamily="49" charset="-122"/>
              </a:rPr>
              <a:t>）编译</a:t>
            </a:r>
            <a:endParaRPr lang="en-US" altLang="zh-CN" sz="2800">
              <a:solidFill>
                <a:srgbClr val="1B2A95"/>
              </a:solidFill>
              <a:latin typeface="Times New Roman" panose="02020603050405020304" pitchFamily="18" charset="0"/>
              <a:ea typeface="楷体_GB2312" pitchFamily="49" charset="-122"/>
            </a:endParaRPr>
          </a:p>
          <a:p>
            <a:pPr>
              <a:spcBef>
                <a:spcPct val="50000"/>
              </a:spcBef>
            </a:pPr>
            <a:r>
              <a:rPr lang="en-US" altLang="zh-CN" sz="2800" b="0">
                <a:latin typeface="Times New Roman" panose="02020603050405020304" pitchFamily="18" charset="0"/>
                <a:ea typeface="楷体_GB2312" pitchFamily="49" charset="-122"/>
              </a:rPr>
              <a:t>C:\&gt;</a:t>
            </a:r>
            <a:r>
              <a:rPr lang="en-US" altLang="zh-CN" sz="2800" b="0" err="1">
                <a:latin typeface="Times New Roman" panose="02020603050405020304" pitchFamily="18" charset="0"/>
                <a:ea typeface="楷体_GB2312" pitchFamily="49" charset="-122"/>
              </a:rPr>
              <a:t>javac</a:t>
            </a:r>
            <a:r>
              <a:rPr lang="en-US" altLang="zh-CN" sz="2800" b="0">
                <a:latin typeface="Times New Roman" panose="02020603050405020304" pitchFamily="18" charset="0"/>
                <a:ea typeface="楷体_GB2312" pitchFamily="49" charset="-122"/>
              </a:rPr>
              <a:t>  </a:t>
            </a:r>
            <a:r>
              <a:rPr lang="en-US" altLang="zh-CN" sz="2800" b="0" err="1">
                <a:latin typeface="Times New Roman" panose="02020603050405020304" pitchFamily="18" charset="0"/>
                <a:ea typeface="楷体_GB2312" pitchFamily="49" charset="-122"/>
              </a:rPr>
              <a:t>SimpleApp.java</a:t>
            </a:r>
            <a:endParaRPr lang="en-US" altLang="zh-CN" sz="2800" b="0">
              <a:latin typeface="Times New Roman" panose="02020603050405020304" pitchFamily="18" charset="0"/>
              <a:ea typeface="楷体_GB2312" pitchFamily="49" charset="-122"/>
            </a:endParaRPr>
          </a:p>
          <a:p>
            <a:pPr>
              <a:spcBef>
                <a:spcPct val="50000"/>
              </a:spcBef>
            </a:pPr>
            <a:r>
              <a:rPr lang="zh-CN" altLang="en-US" sz="2800" b="0" dirty="0">
                <a:latin typeface="Times New Roman" panose="02020603050405020304" pitchFamily="18" charset="0"/>
                <a:ea typeface="楷体_GB2312" pitchFamily="49" charset="-122"/>
              </a:rPr>
              <a:t>编译源程序为字节码文件，以</a:t>
            </a:r>
            <a:r>
              <a:rPr lang="en-US" altLang="zh-CN" sz="2800" b="0" err="1">
                <a:latin typeface="Times New Roman" panose="02020603050405020304" pitchFamily="18" charset="0"/>
                <a:ea typeface="楷体_GB2312" pitchFamily="49" charset="-122"/>
              </a:rPr>
              <a:t>SimpleApp.class</a:t>
            </a:r>
            <a:r>
              <a:rPr lang="zh-CN" altLang="en-US" sz="2800" b="0" dirty="0">
                <a:latin typeface="Times New Roman" panose="02020603050405020304" pitchFamily="18" charset="0"/>
                <a:ea typeface="楷体_GB2312" pitchFamily="49" charset="-122"/>
              </a:rPr>
              <a:t>文件名存储。</a:t>
            </a:r>
            <a:endParaRPr lang="en-US" altLang="zh-CN" sz="2800" b="0">
              <a:latin typeface="Times New Roman" panose="02020603050405020304" pitchFamily="18" charset="0"/>
              <a:ea typeface="楷体_GB2312" pitchFamily="49" charset="-122"/>
            </a:endParaRPr>
          </a:p>
          <a:p>
            <a:pPr>
              <a:spcBef>
                <a:spcPct val="50000"/>
              </a:spcBef>
            </a:pPr>
            <a:r>
              <a:rPr lang="zh-CN" altLang="en-US" sz="2800" dirty="0">
                <a:solidFill>
                  <a:srgbClr val="1B2A95"/>
                </a:solidFill>
                <a:latin typeface="Times New Roman" panose="02020603050405020304" pitchFamily="18" charset="0"/>
                <a:ea typeface="楷体_GB2312" pitchFamily="49" charset="-122"/>
              </a:rPr>
              <a:t>（</a:t>
            </a:r>
            <a:r>
              <a:rPr lang="en-US" altLang="zh-CN" sz="2800">
                <a:solidFill>
                  <a:srgbClr val="1B2A95"/>
                </a:solidFill>
                <a:latin typeface="Times New Roman" panose="02020603050405020304" pitchFamily="18" charset="0"/>
                <a:ea typeface="楷体_GB2312" pitchFamily="49" charset="-122"/>
              </a:rPr>
              <a:t>2</a:t>
            </a:r>
            <a:r>
              <a:rPr lang="zh-CN" altLang="en-US" sz="2800" dirty="0">
                <a:solidFill>
                  <a:srgbClr val="1B2A95"/>
                </a:solidFill>
                <a:latin typeface="Times New Roman" panose="02020603050405020304" pitchFamily="18" charset="0"/>
                <a:ea typeface="楷体_GB2312" pitchFamily="49" charset="-122"/>
              </a:rPr>
              <a:t>）解释执行</a:t>
            </a:r>
            <a:endParaRPr lang="en-US" altLang="zh-CN" sz="2800">
              <a:solidFill>
                <a:srgbClr val="1B2A95"/>
              </a:solidFill>
              <a:latin typeface="Times New Roman" panose="02020603050405020304" pitchFamily="18" charset="0"/>
              <a:ea typeface="楷体_GB2312" pitchFamily="49" charset="-122"/>
            </a:endParaRPr>
          </a:p>
          <a:p>
            <a:pPr>
              <a:spcBef>
                <a:spcPct val="50000"/>
              </a:spcBef>
            </a:pPr>
            <a:r>
              <a:rPr lang="en-US" altLang="zh-CN" sz="2800" b="0">
                <a:latin typeface="Times New Roman" panose="02020603050405020304" pitchFamily="18" charset="0"/>
                <a:ea typeface="楷体_GB2312" pitchFamily="49" charset="-122"/>
              </a:rPr>
              <a:t>C:\&gt;java  </a:t>
            </a:r>
            <a:r>
              <a:rPr lang="en-US" altLang="zh-CN" sz="2800" b="0" err="1">
                <a:latin typeface="Times New Roman" panose="02020603050405020304" pitchFamily="18" charset="0"/>
                <a:ea typeface="楷体_GB2312" pitchFamily="49" charset="-122"/>
              </a:rPr>
              <a:t>SimpleApp</a:t>
            </a:r>
            <a:endParaRPr lang="en-US" altLang="zh-CN" sz="2800" b="0">
              <a:latin typeface="Times New Roman" panose="02020603050405020304" pitchFamily="18" charset="0"/>
              <a:ea typeface="楷体_GB2312" pitchFamily="49" charset="-122"/>
            </a:endParaRPr>
          </a:p>
          <a:p>
            <a:pPr>
              <a:spcBef>
                <a:spcPct val="50000"/>
              </a:spcBef>
            </a:pPr>
            <a:r>
              <a:rPr lang="zh-CN" altLang="en-US" sz="2800" b="0" dirty="0">
                <a:latin typeface="Times New Roman" panose="02020603050405020304" pitchFamily="18" charset="0"/>
                <a:ea typeface="楷体_GB2312" pitchFamily="49" charset="-122"/>
              </a:rPr>
              <a:t>用</a:t>
            </a:r>
            <a:r>
              <a:rPr lang="en-US" altLang="zh-CN" sz="2800" b="0">
                <a:latin typeface="Times New Roman" panose="02020603050405020304" pitchFamily="18" charset="0"/>
                <a:ea typeface="楷体_GB2312" pitchFamily="49" charset="-122"/>
              </a:rPr>
              <a:t>Java</a:t>
            </a:r>
            <a:r>
              <a:rPr lang="zh-CN" altLang="en-US" sz="2800" b="0" dirty="0">
                <a:latin typeface="Times New Roman" panose="02020603050405020304" pitchFamily="18" charset="0"/>
                <a:ea typeface="楷体_GB2312" pitchFamily="49" charset="-122"/>
              </a:rPr>
              <a:t>解释器解释执行该程序的字节码文件。 </a:t>
            </a:r>
            <a:endParaRPr lang="zh-CN" altLang="en-US" sz="2800" b="0" dirty="0">
              <a:latin typeface="Times New Roman" panose="02020603050405020304" pitchFamily="18" charset="0"/>
              <a:ea typeface="楷体_GB2312" pitchFamily="49" charset="-122"/>
            </a:endParaRPr>
          </a:p>
        </p:txBody>
      </p:sp>
      <p:sp>
        <p:nvSpPr>
          <p:cNvPr id="110595"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1.2.1 Java </a:t>
            </a:r>
            <a:r>
              <a:rPr lang="zh-CN" altLang="en-US" sz="4400" dirty="0">
                <a:latin typeface="Times New Roman" panose="02020603050405020304" pitchFamily="18" charset="0"/>
                <a:ea typeface="楷体_GB2312" pitchFamily="49" charset="-122"/>
              </a:rPr>
              <a:t>程序</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111618" name="Picture 5"/>
          <p:cNvPicPr>
            <a:picLocks noChangeAspect="1"/>
          </p:cNvPicPr>
          <p:nvPr/>
        </p:nvPicPr>
        <p:blipFill>
          <a:blip r:embed="rId1"/>
          <a:stretch>
            <a:fillRect/>
          </a:stretch>
        </p:blipFill>
        <p:spPr>
          <a:xfrm>
            <a:off x="936625" y="3338513"/>
            <a:ext cx="8207375" cy="2605087"/>
          </a:xfrm>
          <a:prstGeom prst="rect">
            <a:avLst/>
          </a:prstGeom>
          <a:noFill/>
          <a:ln w="9525">
            <a:noFill/>
          </a:ln>
        </p:spPr>
      </p:pic>
      <p:sp>
        <p:nvSpPr>
          <p:cNvPr id="111619" name="Text Box 2"/>
          <p:cNvSpPr txBox="1"/>
          <p:nvPr/>
        </p:nvSpPr>
        <p:spPr>
          <a:xfrm>
            <a:off x="914400" y="1066800"/>
            <a:ext cx="7778750" cy="1644650"/>
          </a:xfrm>
          <a:prstGeom prst="rect">
            <a:avLst/>
          </a:prstGeom>
          <a:noFill/>
          <a:ln w="9525">
            <a:noFill/>
          </a:ln>
        </p:spPr>
        <p:txBody>
          <a:bodyPr anchor="t">
            <a:spAutoFit/>
          </a:bodyPr>
          <a:p>
            <a:pPr marL="342900" indent="-342900" eaLnBrk="0" hangingPunct="0">
              <a:lnSpc>
                <a:spcPct val="90000"/>
              </a:lnSpc>
              <a:spcBef>
                <a:spcPct val="20000"/>
              </a:spcBef>
            </a:pPr>
            <a:r>
              <a:rPr lang="en-US" altLang="zh-CN" sz="3200">
                <a:solidFill>
                  <a:srgbClr val="17385F"/>
                </a:solidFill>
                <a:latin typeface="Times New Roman" panose="02020603050405020304" pitchFamily="18" charset="0"/>
                <a:ea typeface="楷体_GB2312" pitchFamily="49" charset="-122"/>
              </a:rPr>
              <a:t>1.2.2 Java</a:t>
            </a:r>
            <a:r>
              <a:rPr lang="zh-CN" altLang="en-US" sz="3200" dirty="0">
                <a:solidFill>
                  <a:srgbClr val="17385F"/>
                </a:solidFill>
                <a:latin typeface="Times New Roman" panose="02020603050405020304" pitchFamily="18" charset="0"/>
                <a:ea typeface="楷体_GB2312" pitchFamily="49" charset="-122"/>
              </a:rPr>
              <a:t>运行机制</a:t>
            </a:r>
            <a:endParaRPr lang="en-US" altLang="zh-CN" sz="3200">
              <a:solidFill>
                <a:srgbClr val="17385F"/>
              </a:solidFill>
              <a:latin typeface="Times New Roman" panose="02020603050405020304" pitchFamily="18" charset="0"/>
              <a:ea typeface="楷体_GB2312"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方正姚体" panose="02010601030101010101" pitchFamily="2" charset="-122"/>
                <a:sym typeface="Wingdings" panose="05000000000000000000" pitchFamily="2" charset="2"/>
              </a:rPr>
              <a:t> </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程序运行的五个阶段：</a:t>
            </a:r>
            <a:endPar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zh-CN" altLang="en-US" sz="2000" dirty="0">
                <a:solidFill>
                  <a:srgbClr val="1B2A95"/>
                </a:solidFill>
                <a:latin typeface="Times New Roman" panose="02020603050405020304" pitchFamily="18" charset="0"/>
                <a:ea typeface="楷体_GB2312" pitchFamily="49" charset="-122"/>
                <a:sym typeface="Wingdings" panose="05000000000000000000" pitchFamily="2" charset="2"/>
              </a:rPr>
              <a:t>编辑、编译、加载、验证、执行 </a:t>
            </a:r>
            <a:endParaRPr lang="zh-CN" altLang="en-US" sz="3600" b="0" dirty="0">
              <a:latin typeface="Times New Roman" panose="02020603050405020304" pitchFamily="18" charset="0"/>
              <a:ea typeface="楷体_GB2312" pitchFamily="49" charset="-122"/>
            </a:endParaRPr>
          </a:p>
        </p:txBody>
      </p:sp>
      <p:sp>
        <p:nvSpPr>
          <p:cNvPr id="111620"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 Java </a:t>
            </a:r>
            <a:r>
              <a:rPr lang="zh-CN" altLang="en-US" sz="4400" dirty="0">
                <a:latin typeface="Times New Roman" panose="02020603050405020304" pitchFamily="18" charset="0"/>
                <a:ea typeface="楷体_GB2312" pitchFamily="49" charset="-122"/>
              </a:rPr>
              <a:t>程序与运行机制</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12642" name="Text Box 4"/>
          <p:cNvSpPr txBox="1"/>
          <p:nvPr/>
        </p:nvSpPr>
        <p:spPr>
          <a:xfrm>
            <a:off x="838200" y="990600"/>
            <a:ext cx="8153400" cy="4319588"/>
          </a:xfrm>
          <a:prstGeom prst="rect">
            <a:avLst/>
          </a:prstGeom>
          <a:noFill/>
          <a:ln w="9525">
            <a:noFill/>
          </a:ln>
        </p:spPr>
        <p:txBody>
          <a:bodyPr anchor="t">
            <a:spAutoFit/>
          </a:bodyPr>
          <a:p>
            <a:pPr>
              <a:spcBef>
                <a:spcPct val="50000"/>
              </a:spcBef>
            </a:pPr>
            <a:r>
              <a:rPr lang="zh-CN" altLang="en-US" sz="2800" dirty="0">
                <a:solidFill>
                  <a:srgbClr val="1B2A95"/>
                </a:solidFill>
                <a:latin typeface="Times New Roman" panose="02020603050405020304" pitchFamily="18" charset="0"/>
                <a:ea typeface="楷体" panose="02010609060101010101" pitchFamily="49" charset="-122"/>
              </a:rPr>
              <a:t>（</a:t>
            </a:r>
            <a:r>
              <a:rPr lang="en-US" altLang="zh-CN" sz="2800">
                <a:solidFill>
                  <a:srgbClr val="1B2A95"/>
                </a:solidFill>
                <a:latin typeface="Times New Roman" panose="02020603050405020304" pitchFamily="18" charset="0"/>
                <a:ea typeface="楷体" panose="02010609060101010101" pitchFamily="49" charset="-122"/>
              </a:rPr>
              <a:t>1</a:t>
            </a:r>
            <a:r>
              <a:rPr lang="zh-CN" altLang="en-US" sz="2800" dirty="0">
                <a:solidFill>
                  <a:srgbClr val="1B2A95"/>
                </a:solidFill>
                <a:latin typeface="Times New Roman" panose="02020603050405020304" pitchFamily="18" charset="0"/>
                <a:ea typeface="楷体" panose="02010609060101010101" pitchFamily="49" charset="-122"/>
              </a:rPr>
              <a:t>）</a:t>
            </a:r>
            <a:r>
              <a:rPr lang="en-US" altLang="zh-CN" sz="2800">
                <a:solidFill>
                  <a:srgbClr val="1B2A95"/>
                </a:solidFill>
                <a:latin typeface="Times New Roman" panose="02020603050405020304" pitchFamily="18" charset="0"/>
                <a:ea typeface="楷体" panose="02010609060101010101" pitchFamily="49" charset="-122"/>
              </a:rPr>
              <a:t>Java</a:t>
            </a:r>
            <a:r>
              <a:rPr lang="zh-CN" altLang="en-US" sz="2800" dirty="0">
                <a:solidFill>
                  <a:srgbClr val="1B2A95"/>
                </a:solidFill>
                <a:latin typeface="Times New Roman" panose="02020603050405020304" pitchFamily="18" charset="0"/>
                <a:ea typeface="楷体" panose="02010609060101010101" pitchFamily="49" charset="-122"/>
              </a:rPr>
              <a:t>运行时系统</a:t>
            </a:r>
            <a:endParaRPr lang="en-US" altLang="zh-CN" sz="2800">
              <a:solidFill>
                <a:srgbClr val="1B2A95"/>
              </a:solidFill>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运行时系统（</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  Runtime  System</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）是运行</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字节码的系统，其任务是装载程序运行时需要的类、安排程序运行中对内存的使用，并且控制字节码的执行过程。</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 Java  Application</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解释器</a:t>
            </a:r>
            <a:endPar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marL="1200150" lvl="2" indent="-285750" eaLnBrk="0" hangingPunct="0">
              <a:lnSpc>
                <a:spcPct val="130000"/>
              </a:lnSpc>
              <a:spcBef>
                <a:spcPct val="20000"/>
              </a:spcBef>
              <a:buClr>
                <a:srgbClr val="C00000"/>
              </a:buClr>
              <a:buChar char="–"/>
            </a:pP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 Java  Applet</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兼容的</a:t>
            </a:r>
            <a:r>
              <a:rPr lang="en-US" altLang="zh-CN" sz="2000">
                <a:solidFill>
                  <a:srgbClr val="1B2A95"/>
                </a:solidFill>
                <a:latin typeface="Times New Roman" panose="02020603050405020304" pitchFamily="18" charset="0"/>
                <a:ea typeface="楷体" panose="02010609060101010101" pitchFamily="49" charset="-122"/>
                <a:sym typeface="Wingdings" panose="05000000000000000000" pitchFamily="2" charset="2"/>
              </a:rPr>
              <a:t>Web</a:t>
            </a:r>
            <a:r>
              <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浏览器 </a:t>
            </a:r>
            <a:endParaRPr lang="zh-CN" altLang="en-US" sz="2000" dirty="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a:spcBef>
                <a:spcPct val="50000"/>
              </a:spcBef>
            </a:pPr>
            <a:r>
              <a:rPr lang="zh-CN" altLang="en-US" sz="2400" b="0" dirty="0">
                <a:solidFill>
                  <a:srgbClr val="1B2A95"/>
                </a:solidFill>
                <a:latin typeface="Times New Roman" panose="02020603050405020304" pitchFamily="18" charset="0"/>
                <a:ea typeface="方正姚体" panose="02010601030101010101" pitchFamily="2" charset="-122"/>
              </a:rPr>
              <a:t> </a:t>
            </a:r>
            <a:endParaRPr lang="zh-CN" altLang="en-US" sz="2400" b="0" dirty="0">
              <a:solidFill>
                <a:srgbClr val="1B2A95"/>
              </a:solidFill>
              <a:latin typeface="Times New Roman" panose="02020603050405020304" pitchFamily="18" charset="0"/>
              <a:ea typeface="方正姚体" panose="02010601030101010101" pitchFamily="2" charset="-122"/>
            </a:endParaRPr>
          </a:p>
          <a:p>
            <a:pPr>
              <a:spcBef>
                <a:spcPct val="50000"/>
              </a:spcBef>
            </a:pPr>
            <a:r>
              <a:rPr lang="zh-CN" altLang="en-US" sz="3200" b="0" dirty="0">
                <a:solidFill>
                  <a:srgbClr val="1B2A95"/>
                </a:solidFill>
                <a:latin typeface="Times New Roman" panose="02020603050405020304" pitchFamily="18" charset="0"/>
                <a:ea typeface="方正姚体" panose="02010601030101010101" pitchFamily="2" charset="-122"/>
              </a:rPr>
              <a:t> </a:t>
            </a:r>
            <a:endParaRPr lang="zh-CN" altLang="en-US" sz="3200" b="0" dirty="0">
              <a:solidFill>
                <a:srgbClr val="1B2A95"/>
              </a:solidFill>
              <a:latin typeface="Times New Roman" panose="02020603050405020304" pitchFamily="18" charset="0"/>
              <a:ea typeface="方正姚体" panose="02010601030101010101" pitchFamily="2" charset="-122"/>
            </a:endParaRPr>
          </a:p>
        </p:txBody>
      </p:sp>
      <p:sp>
        <p:nvSpPr>
          <p:cNvPr id="112643"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1.2.2 Java </a:t>
            </a:r>
            <a:r>
              <a:rPr lang="zh-CN" altLang="en-US" sz="4400" dirty="0">
                <a:latin typeface="Times New Roman" panose="02020603050405020304" pitchFamily="18" charset="0"/>
                <a:ea typeface="楷体_GB2312" pitchFamily="49" charset="-122"/>
              </a:rPr>
              <a:t>运行机制</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14690" name="Text Box 2"/>
          <p:cNvSpPr txBox="1"/>
          <p:nvPr/>
        </p:nvSpPr>
        <p:spPr>
          <a:xfrm>
            <a:off x="914400" y="914400"/>
            <a:ext cx="6781800" cy="523875"/>
          </a:xfrm>
          <a:prstGeom prst="rect">
            <a:avLst/>
          </a:prstGeom>
          <a:noFill/>
          <a:ln w="9525">
            <a:noFill/>
          </a:ln>
        </p:spPr>
        <p:txBody>
          <a:bodyPr anchor="t">
            <a:spAutoFit/>
          </a:bodyPr>
          <a:p>
            <a:pPr>
              <a:spcBef>
                <a:spcPct val="50000"/>
              </a:spcBef>
            </a:pPr>
            <a:r>
              <a:rPr lang="zh-CN" altLang="en-US" sz="2800" dirty="0">
                <a:solidFill>
                  <a:srgbClr val="1B2A95"/>
                </a:solidFill>
                <a:latin typeface="Times New Roman" panose="02020603050405020304" pitchFamily="18" charset="0"/>
                <a:ea typeface="方正姚体" panose="02010601030101010101" pitchFamily="2" charset="-122"/>
              </a:rPr>
              <a:t>（</a:t>
            </a:r>
            <a:r>
              <a:rPr lang="en-US" altLang="zh-CN" sz="2800">
                <a:solidFill>
                  <a:srgbClr val="1B2A95"/>
                </a:solidFill>
                <a:latin typeface="Times New Roman" panose="02020603050405020304" pitchFamily="18" charset="0"/>
                <a:ea typeface="方正姚体" panose="02010601030101010101" pitchFamily="2" charset="-122"/>
              </a:rPr>
              <a:t>2</a:t>
            </a:r>
            <a:r>
              <a:rPr lang="zh-CN" altLang="en-US" sz="2800" dirty="0">
                <a:solidFill>
                  <a:srgbClr val="1B2A95"/>
                </a:solidFill>
                <a:latin typeface="Times New Roman" panose="02020603050405020304" pitchFamily="18" charset="0"/>
                <a:ea typeface="方正姚体" panose="02010601030101010101" pitchFamily="2" charset="-122"/>
              </a:rPr>
              <a:t>）</a:t>
            </a:r>
            <a:r>
              <a:rPr lang="en-US" altLang="zh-CN" sz="2800">
                <a:solidFill>
                  <a:srgbClr val="1B2A95"/>
                </a:solidFill>
                <a:latin typeface="Times New Roman" panose="02020603050405020304" pitchFamily="18" charset="0"/>
                <a:ea typeface="方正姚体" panose="02010601030101010101" pitchFamily="2" charset="-122"/>
              </a:rPr>
              <a:t>Java</a:t>
            </a:r>
            <a:r>
              <a:rPr lang="zh-CN" altLang="en-US" sz="2800" dirty="0">
                <a:solidFill>
                  <a:srgbClr val="1B2A95"/>
                </a:solidFill>
                <a:latin typeface="Times New Roman" panose="02020603050405020304" pitchFamily="18" charset="0"/>
                <a:ea typeface="方正姚体" panose="02010601030101010101" pitchFamily="2" charset="-122"/>
              </a:rPr>
              <a:t>虚拟机</a:t>
            </a:r>
            <a:endParaRPr lang="en-US" altLang="zh-CN" sz="2800">
              <a:solidFill>
                <a:srgbClr val="1B2A95"/>
              </a:solidFill>
              <a:latin typeface="Times New Roman" panose="02020603050405020304" pitchFamily="18" charset="0"/>
              <a:ea typeface="方正姚体" panose="02010601030101010101" pitchFamily="2" charset="-122"/>
            </a:endParaRPr>
          </a:p>
        </p:txBody>
      </p:sp>
      <p:sp>
        <p:nvSpPr>
          <p:cNvPr id="177155" name="AutoShape 3"/>
          <p:cNvSpPr>
            <a:spLocks noChangeArrowheads="1"/>
          </p:cNvSpPr>
          <p:nvPr/>
        </p:nvSpPr>
        <p:spPr bwMode="auto">
          <a:xfrm>
            <a:off x="1793875" y="1943100"/>
            <a:ext cx="2016125" cy="647700"/>
          </a:xfrm>
          <a:prstGeom prst="roundRect">
            <a:avLst>
              <a:gd name="adj" fmla="val 16667"/>
            </a:avLst>
          </a:prstGeom>
          <a:solidFill>
            <a:schemeClr val="accent1"/>
          </a:solidFill>
          <a:ln w="9525">
            <a:rou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1" fontAlgn="base" latinLnBrk="0" hangingPunct="1">
              <a:spcBef>
                <a:spcPct val="0"/>
              </a:spcBef>
              <a:spcAft>
                <a:spcPct val="0"/>
              </a:spcAft>
              <a:buClrTx/>
              <a:buSzTx/>
              <a:buFontTx/>
              <a:buNone/>
              <a:defRPr/>
            </a:pPr>
            <a:r>
              <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Java Application</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56" name="AutoShape 4"/>
          <p:cNvSpPr>
            <a:spLocks noChangeArrowheads="1"/>
          </p:cNvSpPr>
          <p:nvPr/>
        </p:nvSpPr>
        <p:spPr bwMode="auto">
          <a:xfrm>
            <a:off x="3927475" y="1943100"/>
            <a:ext cx="1679575" cy="647700"/>
          </a:xfrm>
          <a:prstGeom prst="roundRect">
            <a:avLst>
              <a:gd name="adj" fmla="val 16667"/>
            </a:avLst>
          </a:prstGeom>
          <a:solidFill>
            <a:schemeClr val="accent1"/>
          </a:solidFill>
          <a:ln w="9525">
            <a:rou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1" fontAlgn="base" latinLnBrk="0" hangingPunct="1">
              <a:spcBef>
                <a:spcPct val="0"/>
              </a:spcBef>
              <a:spcAft>
                <a:spcPct val="0"/>
              </a:spcAft>
              <a:buClrTx/>
              <a:buSzTx/>
              <a:buFontTx/>
              <a:buNone/>
              <a:defRPr/>
            </a:pPr>
            <a:r>
              <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Java Applet</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57" name="AutoShape 5"/>
          <p:cNvSpPr>
            <a:spLocks noChangeArrowheads="1"/>
          </p:cNvSpPr>
          <p:nvPr/>
        </p:nvSpPr>
        <p:spPr bwMode="auto">
          <a:xfrm>
            <a:off x="1793875" y="2781300"/>
            <a:ext cx="3781425" cy="647700"/>
          </a:xfrm>
          <a:prstGeom prst="roundRect">
            <a:avLst>
              <a:gd name="adj" fmla="val 16667"/>
            </a:avLst>
          </a:prstGeom>
          <a:solidFill>
            <a:srgbClr val="666699"/>
          </a:solidFill>
          <a:ln w="9525">
            <a:round/>
          </a:ln>
          <a:effectLst/>
          <a:scene3d>
            <a:camera prst="legacyPerspectiveTopRight"/>
            <a:lightRig rig="legacyFlat3" dir="b"/>
          </a:scene3d>
          <a:sp3d extrusionH="887400" prstMaterial="legacyMatte">
            <a:bevelT w="13500" h="13500" prst="angle"/>
            <a:bevelB w="13500" h="13500" prst="angle"/>
            <a:extrusionClr>
              <a:srgbClr val="666699"/>
            </a:extrusionClr>
          </a:sp3d>
        </p:spPr>
        <p:txBody>
          <a:bodyPr wrap="none" anchor="ctr">
            <a:flatTx/>
          </a:bodyPr>
          <a:lstStyle/>
          <a:p>
            <a:pPr marL="0" marR="0" lvl="0" indent="0" algn="ctr" defTabSz="914400" rtl="0" eaLnBrk="1" fontAlgn="base" latinLnBrk="0" hangingPunct="1">
              <a:spcBef>
                <a:spcPct val="0"/>
              </a:spcBef>
              <a:spcAft>
                <a:spcPct val="0"/>
              </a:spcAft>
              <a:buClrTx/>
              <a:buSzTx/>
              <a:buFontTx/>
              <a:buNone/>
              <a:defRPr/>
            </a:pPr>
            <a:r>
              <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Java API</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58" name="AutoShape 6"/>
          <p:cNvSpPr>
            <a:spLocks noChangeArrowheads="1"/>
          </p:cNvSpPr>
          <p:nvPr/>
        </p:nvSpPr>
        <p:spPr bwMode="auto">
          <a:xfrm>
            <a:off x="1793875" y="3619500"/>
            <a:ext cx="5041900" cy="647700"/>
          </a:xfrm>
          <a:prstGeom prst="roundRect">
            <a:avLst>
              <a:gd name="adj" fmla="val 16667"/>
            </a:avLst>
          </a:prstGeom>
          <a:solidFill>
            <a:srgbClr val="666699"/>
          </a:solidFill>
          <a:ln w="9525">
            <a:round/>
          </a:ln>
          <a:effectLst/>
          <a:scene3d>
            <a:camera prst="legacyPerspectiveTopRight"/>
            <a:lightRig rig="legacyFlat3" dir="b"/>
          </a:scene3d>
          <a:sp3d extrusionH="887400" prstMaterial="legacyMatte">
            <a:bevelT w="13500" h="13500" prst="angle"/>
            <a:bevelB w="13500" h="13500" prst="angle"/>
            <a:extrusionClr>
              <a:srgbClr val="666699"/>
            </a:extrusionClr>
          </a:sp3d>
        </p:spPr>
        <p:txBody>
          <a:bodyPr wrap="none" anchor="ctr">
            <a:flatTx/>
          </a:bodyPr>
          <a:lstStyle/>
          <a:p>
            <a:pPr marL="0" marR="0" lvl="0" indent="0" algn="ctr" defTabSz="914400" rtl="0" eaLnBrk="0" fontAlgn="base" latinLnBrk="0" hangingPunct="0">
              <a:spcBef>
                <a:spcPct val="0"/>
              </a:spcBef>
              <a:spcAft>
                <a:spcPct val="0"/>
              </a:spcAft>
              <a:buClrTx/>
              <a:buSzTx/>
              <a:buFontTx/>
              <a:buNone/>
              <a:defRPr/>
            </a:pPr>
            <a:r>
              <a:rPr kumimoji="0" lang="en-US" altLang="zh-TW"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Bytecodes</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59" name="AutoShape 7"/>
          <p:cNvSpPr>
            <a:spLocks noChangeArrowheads="1"/>
          </p:cNvSpPr>
          <p:nvPr/>
        </p:nvSpPr>
        <p:spPr bwMode="auto">
          <a:xfrm>
            <a:off x="1793875" y="4457700"/>
            <a:ext cx="5041900" cy="647700"/>
          </a:xfrm>
          <a:prstGeom prst="roundRect">
            <a:avLst>
              <a:gd name="adj" fmla="val 16667"/>
            </a:avLst>
          </a:prstGeom>
          <a:solidFill>
            <a:srgbClr val="FF0000"/>
          </a:solidFill>
          <a:ln w="9525">
            <a:round/>
          </a:ln>
          <a:effectLst/>
          <a:scene3d>
            <a:camera prst="legacyPerspectiveTopRight"/>
            <a:lightRig rig="legacyFlat3" dir="b"/>
          </a:scene3d>
          <a:sp3d extrusionH="887400" prstMaterial="legacyMatte">
            <a:bevelT w="13500" h="13500" prst="angle"/>
            <a:bevelB w="13500" h="13500" prst="angle"/>
            <a:extrusionClr>
              <a:srgbClr val="FF0000"/>
            </a:extrusionClr>
          </a:sp3d>
        </p:spPr>
        <p:txBody>
          <a:bodyPr wrap="none" anchor="ctr">
            <a:flatTx/>
          </a:bodyPr>
          <a:lstStyle/>
          <a:p>
            <a:pPr marL="0" marR="0" lvl="0" indent="0" algn="ctr" defTabSz="914400" rtl="0" eaLnBrk="0" fontAlgn="base" latinLnBrk="0" hangingPunct="0">
              <a:spcBef>
                <a:spcPct val="0"/>
              </a:spcBef>
              <a:spcAft>
                <a:spcPct val="0"/>
              </a:spcAft>
              <a:buClrTx/>
              <a:buSzTx/>
              <a:buFontTx/>
              <a:buNone/>
              <a:defRPr/>
            </a:pPr>
            <a:r>
              <a:rPr kumimoji="0" lang="en-US" altLang="zh-TW"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Java Virtual Machine(JVM)</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60" name="AutoShape 8"/>
          <p:cNvSpPr>
            <a:spLocks noChangeArrowheads="1"/>
          </p:cNvSpPr>
          <p:nvPr/>
        </p:nvSpPr>
        <p:spPr bwMode="auto">
          <a:xfrm>
            <a:off x="1793875" y="5295900"/>
            <a:ext cx="5041900" cy="647700"/>
          </a:xfrm>
          <a:prstGeom prst="roundRect">
            <a:avLst>
              <a:gd name="adj" fmla="val 16667"/>
            </a:avLst>
          </a:prstGeom>
          <a:solidFill>
            <a:srgbClr val="993300"/>
          </a:solidFill>
          <a:ln w="9525">
            <a:round/>
          </a:ln>
          <a:effectLst/>
          <a:scene3d>
            <a:camera prst="legacyPerspectiveTopRight"/>
            <a:lightRig rig="legacyFlat3" dir="b"/>
          </a:scene3d>
          <a:sp3d extrusionH="887400" prstMaterial="legacyMatte">
            <a:bevelT w="13500" h="13500" prst="angle"/>
            <a:bevelB w="13500" h="13500" prst="angle"/>
            <a:extrusionClr>
              <a:srgbClr val="993300"/>
            </a:extrusionClr>
          </a:sp3d>
        </p:spPr>
        <p:txBody>
          <a:bodyPr wrap="none" anchor="ctr">
            <a:flatTx/>
          </a:bodyPr>
          <a:lstStyle/>
          <a:p>
            <a:pPr marL="0" marR="0" lvl="0" indent="0" algn="ctr" defTabSz="914400" rtl="0" eaLnBrk="0" fontAlgn="base" latinLnBrk="0" hangingPunct="0">
              <a:spcBef>
                <a:spcPct val="0"/>
              </a:spcBef>
              <a:spcAft>
                <a:spcPct val="0"/>
              </a:spcAft>
              <a:buClrTx/>
              <a:buSzTx/>
              <a:buFontTx/>
              <a:buNone/>
              <a:defRPr/>
            </a:pPr>
            <a:r>
              <a:rPr kumimoji="0" lang="en-US" altLang="zh-TW"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Hardware Platform</a:t>
            </a:r>
            <a:endParaRPr kumimoji="0" lang="en-US" altLang="zh-TW"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61" name="AutoShape 9"/>
          <p:cNvSpPr>
            <a:spLocks noChangeArrowheads="1"/>
          </p:cNvSpPr>
          <p:nvPr/>
        </p:nvSpPr>
        <p:spPr bwMode="auto">
          <a:xfrm>
            <a:off x="5756275" y="1943100"/>
            <a:ext cx="2051050" cy="647700"/>
          </a:xfrm>
          <a:prstGeom prst="roundRect">
            <a:avLst>
              <a:gd name="adj" fmla="val 16667"/>
            </a:avLst>
          </a:prstGeom>
          <a:solidFill>
            <a:schemeClr val="accent1"/>
          </a:solidFill>
          <a:ln w="9525">
            <a:rou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marL="0" marR="0" lvl="0" indent="0" algn="ctr" defTabSz="914400" rtl="0" eaLnBrk="1" fontAlgn="base" latinLnBrk="0" hangingPunct="1">
              <a:spcBef>
                <a:spcPct val="0"/>
              </a:spcBef>
              <a:spcAft>
                <a:spcPct val="0"/>
              </a:spcAft>
              <a:buClrTx/>
              <a:buSzTx/>
              <a:buFontTx/>
              <a:buNone/>
              <a:defRPr/>
            </a:pPr>
            <a:r>
              <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Servlets(JSP)</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77162" name="AutoShape 10"/>
          <p:cNvSpPr>
            <a:spLocks noChangeArrowheads="1"/>
          </p:cNvSpPr>
          <p:nvPr/>
        </p:nvSpPr>
        <p:spPr bwMode="auto">
          <a:xfrm>
            <a:off x="5791200" y="2730500"/>
            <a:ext cx="2016125" cy="647700"/>
          </a:xfrm>
          <a:prstGeom prst="roundRect">
            <a:avLst>
              <a:gd name="adj" fmla="val 16667"/>
            </a:avLst>
          </a:prstGeom>
          <a:solidFill>
            <a:srgbClr val="666699"/>
          </a:solidFill>
          <a:ln w="9525">
            <a:round/>
          </a:ln>
          <a:effectLst/>
          <a:scene3d>
            <a:camera prst="legacyPerspectiveTopRight"/>
            <a:lightRig rig="legacyFlat3" dir="b"/>
          </a:scene3d>
          <a:sp3d extrusionH="887400" prstMaterial="legacyMatte">
            <a:bevelT w="13500" h="13500" prst="angle"/>
            <a:bevelB w="13500" h="13500" prst="angle"/>
            <a:extrusionClr>
              <a:srgbClr val="666699"/>
            </a:extrusionClr>
          </a:sp3d>
        </p:spPr>
        <p:txBody>
          <a:bodyPr wrap="none" anchor="ctr">
            <a:flatTx/>
          </a:bodyPr>
          <a:lstStyle/>
          <a:p>
            <a:pPr marL="0" marR="0" lvl="0" indent="0" algn="ctr" defTabSz="914400" rtl="0" eaLnBrk="1" fontAlgn="base" latinLnBrk="0" hangingPunct="1">
              <a:spcBef>
                <a:spcPct val="0"/>
              </a:spcBef>
              <a:spcAft>
                <a:spcPct val="0"/>
              </a:spcAft>
              <a:buClrTx/>
              <a:buSzTx/>
              <a:buFontTx/>
              <a:buNone/>
              <a:defRPr/>
            </a:pPr>
            <a:r>
              <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rPr>
              <a:t>Web Server</a:t>
            </a:r>
            <a:endParaRPr kumimoji="0" lang="en-US" altLang="zh-CN" sz="2000" b="0" i="0" u="none" strike="noStrike" kern="1200" cap="none" spc="0" normalizeH="0" baseline="0" noProof="0">
              <a:ln>
                <a:noFill/>
              </a:ln>
              <a:solidFill>
                <a:schemeClr val="bg1"/>
              </a:solidFill>
              <a:effectLst>
                <a:outerShdw blurRad="38100" dist="38100" dir="2700000" algn="tl">
                  <a:srgbClr val="000000"/>
                </a:outerShdw>
              </a:effectLst>
              <a:uLnTx/>
              <a:uFillTx/>
              <a:latin typeface="Tahoma" panose="020B0604030504040204" pitchFamily="34" charset="0"/>
              <a:ea typeface="方正舒体" panose="02010601030101010101" pitchFamily="2" charset="-122"/>
              <a:cs typeface="+mn-cs"/>
            </a:endParaRPr>
          </a:p>
        </p:txBody>
      </p:sp>
      <p:sp>
        <p:nvSpPr>
          <p:cNvPr id="114699" name="Text Box 11"/>
          <p:cNvSpPr txBox="1"/>
          <p:nvPr/>
        </p:nvSpPr>
        <p:spPr>
          <a:xfrm>
            <a:off x="3657600" y="6076950"/>
            <a:ext cx="4267200" cy="400050"/>
          </a:xfrm>
          <a:prstGeom prst="rect">
            <a:avLst/>
          </a:prstGeom>
          <a:noFill/>
          <a:ln w="9525">
            <a:noFill/>
          </a:ln>
        </p:spPr>
        <p:txBody>
          <a:bodyPr anchor="t">
            <a:spAutoFit/>
          </a:bodyPr>
          <a:p>
            <a:pPr>
              <a:spcBef>
                <a:spcPct val="50000"/>
              </a:spcBef>
            </a:pPr>
            <a:r>
              <a:rPr lang="en-US" altLang="zh-CN" sz="2000">
                <a:latin typeface="Adobe 宋体 Std L" panose="02020300000000000000" pitchFamily="18" charset="-122"/>
                <a:ea typeface="Adobe 宋体 Std L" panose="02020300000000000000" pitchFamily="18" charset="-122"/>
              </a:rPr>
              <a:t>Java</a:t>
            </a:r>
            <a:r>
              <a:rPr lang="zh-CN" altLang="en-US" sz="2000" dirty="0">
                <a:latin typeface="Adobe 宋体 Std L" panose="02020300000000000000" pitchFamily="18" charset="-122"/>
                <a:ea typeface="Adobe 宋体 Std L" panose="02020300000000000000" pitchFamily="18" charset="-122"/>
              </a:rPr>
              <a:t>程序执行架构</a:t>
            </a:r>
            <a:endParaRPr lang="zh-CN" altLang="en-US" sz="2000" dirty="0">
              <a:latin typeface="Adobe 宋体 Std L" panose="02020300000000000000" pitchFamily="18" charset="-122"/>
              <a:ea typeface="Adobe 宋体 Std L" panose="02020300000000000000" pitchFamily="18" charset="-122"/>
            </a:endParaRPr>
          </a:p>
        </p:txBody>
      </p:sp>
      <p:sp>
        <p:nvSpPr>
          <p:cNvPr id="114700"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1.2.2 Java </a:t>
            </a:r>
            <a:r>
              <a:rPr lang="zh-CN" altLang="en-US" sz="4400" dirty="0">
                <a:latin typeface="Times New Roman" panose="02020603050405020304" pitchFamily="18" charset="0"/>
                <a:ea typeface="楷体_GB2312" pitchFamily="49" charset="-122"/>
              </a:rPr>
              <a:t>运行机制</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15714" name="Text Box 2"/>
          <p:cNvSpPr txBox="1"/>
          <p:nvPr/>
        </p:nvSpPr>
        <p:spPr>
          <a:xfrm>
            <a:off x="914400" y="1317625"/>
            <a:ext cx="8248650" cy="5727700"/>
          </a:xfrm>
          <a:prstGeom prst="rect">
            <a:avLst/>
          </a:prstGeom>
          <a:noFill/>
          <a:ln w="9525">
            <a:noFill/>
          </a:ln>
        </p:spPr>
        <p:txBody>
          <a:bodyPr anchor="t">
            <a:spAutoFit/>
          </a:bodyPr>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虚拟机是</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SUN</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公司与其</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合作伙伴一起制定的一项</a:t>
            </a:r>
            <a:r>
              <a:rPr lang="zh-CN" altLang="en-US" sz="2400" b="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技术规范</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JVM</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是一个规范的能运行</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字节码的操作平台，定义有指令集、寄存器组、栈结构、垃圾收集器、存储区等五部分逻辑器件，并详细地规定了这些组件的规格。</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虚拟机的实现方案有两种，既可以用软件实现，也可以用硬件即</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芯片实现。目前的</a:t>
            </a:r>
            <a:r>
              <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 panose="02010609060101010101" pitchFamily="49" charset="-122"/>
                <a:sym typeface="Wingdings" panose="05000000000000000000" pitchFamily="2" charset="2"/>
              </a:rPr>
              <a:t>系统都是用软件实现的。</a:t>
            </a:r>
            <a:endParaRPr lang="en-US" altLang="zh-CN" sz="2400" b="0">
              <a:solidFill>
                <a:srgbClr val="1B2A95"/>
              </a:solidFill>
              <a:latin typeface="Times New Roman" panose="02020603050405020304" pitchFamily="18" charset="0"/>
              <a:ea typeface="楷体" panose="02010609060101010101" pitchFamily="49" charset="-122"/>
              <a:sym typeface="Wingdings" panose="05000000000000000000" pitchFamily="2" charset="2"/>
            </a:endParaRPr>
          </a:p>
          <a:p>
            <a:pPr>
              <a:spcBef>
                <a:spcPct val="50000"/>
              </a:spcBef>
            </a:pPr>
            <a:r>
              <a:rPr lang="en-US" altLang="zh-CN" sz="3200">
                <a:solidFill>
                  <a:srgbClr val="C00000"/>
                </a:solidFill>
                <a:latin typeface="Times New Roman" panose="02020603050405020304" pitchFamily="18" charset="0"/>
                <a:ea typeface="楷体" panose="02010609060101010101" pitchFamily="49" charset="-122"/>
              </a:rPr>
              <a:t>   </a:t>
            </a:r>
            <a:r>
              <a:rPr lang="en-US" altLang="zh-CN" sz="3200">
                <a:solidFill>
                  <a:srgbClr val="1B2A95"/>
                </a:solidFill>
                <a:latin typeface="Times New Roman" panose="02020603050405020304" pitchFamily="18" charset="0"/>
                <a:ea typeface="楷体" panose="02010609060101010101" pitchFamily="49" charset="-122"/>
              </a:rPr>
              <a:t> JVM</a:t>
            </a:r>
            <a:r>
              <a:rPr lang="zh-CN" altLang="en-US" sz="3200" dirty="0">
                <a:solidFill>
                  <a:srgbClr val="1B2A95"/>
                </a:solidFill>
                <a:latin typeface="Times New Roman" panose="02020603050405020304" pitchFamily="18" charset="0"/>
                <a:ea typeface="楷体" panose="02010609060101010101" pitchFamily="49" charset="-122"/>
              </a:rPr>
              <a:t>事实上就是可以执行</a:t>
            </a:r>
            <a:r>
              <a:rPr lang="en-US" altLang="zh-CN" sz="3200">
                <a:solidFill>
                  <a:srgbClr val="1B2A95"/>
                </a:solidFill>
                <a:latin typeface="Times New Roman" panose="02020603050405020304" pitchFamily="18" charset="0"/>
                <a:ea typeface="楷体" panose="02010609060101010101" pitchFamily="49" charset="-122"/>
              </a:rPr>
              <a:t>Java</a:t>
            </a:r>
            <a:r>
              <a:rPr lang="zh-CN" altLang="en-US" sz="3200" dirty="0">
                <a:solidFill>
                  <a:srgbClr val="1B2A95"/>
                </a:solidFill>
                <a:latin typeface="Times New Roman" panose="02020603050405020304" pitchFamily="18" charset="0"/>
                <a:ea typeface="楷体" panose="02010609060101010101" pitchFamily="49" charset="-122"/>
              </a:rPr>
              <a:t>字节码的一台机器。</a:t>
            </a:r>
            <a:endParaRPr lang="zh-CN" altLang="en-US" sz="3200" dirty="0">
              <a:solidFill>
                <a:srgbClr val="1B2A95"/>
              </a:solidFill>
              <a:latin typeface="Times New Roman" panose="02020603050405020304" pitchFamily="18" charset="0"/>
              <a:ea typeface="楷体" panose="02010609060101010101" pitchFamily="49" charset="-122"/>
            </a:endParaRPr>
          </a:p>
          <a:p>
            <a:r>
              <a:rPr lang="zh-CN" altLang="en-US" sz="3200" b="0" dirty="0">
                <a:solidFill>
                  <a:srgbClr val="1B2A95"/>
                </a:solidFill>
                <a:latin typeface="Times New Roman" panose="02020603050405020304" pitchFamily="18" charset="0"/>
                <a:ea typeface="方正姚体" panose="02010601030101010101" pitchFamily="2" charset="-122"/>
              </a:rPr>
              <a:t>    </a:t>
            </a:r>
            <a:r>
              <a:rPr lang="zh-CN" altLang="en-US" sz="1800" b="0" dirty="0">
                <a:solidFill>
                  <a:srgbClr val="1B2A95"/>
                </a:solidFill>
                <a:latin typeface="Times New Roman" panose="02020603050405020304" pitchFamily="18" charset="0"/>
                <a:ea typeface="方正姚体" panose="02010601030101010101" pitchFamily="2" charset="-122"/>
              </a:rPr>
              <a:t>HotSpot VM    J9 VM   Zing VM https://en.wikipedia.org/wiki/Comparison_of_Java_virtual_machines</a:t>
            </a:r>
            <a:endParaRPr lang="zh-CN" altLang="en-US" sz="1800" b="0" dirty="0">
              <a:solidFill>
                <a:srgbClr val="1B2A95"/>
              </a:solidFill>
              <a:latin typeface="Times New Roman" panose="02020603050405020304" pitchFamily="18" charset="0"/>
              <a:ea typeface="方正姚体" panose="02010601030101010101" pitchFamily="2" charset="-122"/>
            </a:endParaRPr>
          </a:p>
          <a:p>
            <a:r>
              <a:rPr lang="zh-CN" altLang="en-US" sz="1800" b="0" dirty="0">
                <a:solidFill>
                  <a:srgbClr val="1B2A95"/>
                </a:solidFill>
                <a:latin typeface="Times New Roman" panose="02020603050405020304" pitchFamily="18" charset="0"/>
                <a:ea typeface="方正姚体" panose="02010601030101010101" pitchFamily="2" charset="-122"/>
              </a:rPr>
              <a:t>https://www.zhihu.com/question/29265430?sort=created</a:t>
            </a:r>
            <a:endParaRPr lang="zh-CN" altLang="en-US" sz="1800" b="0" dirty="0">
              <a:solidFill>
                <a:srgbClr val="1B2A95"/>
              </a:solidFill>
              <a:latin typeface="Times New Roman" panose="02020603050405020304" pitchFamily="18" charset="0"/>
              <a:ea typeface="方正姚体" panose="02010601030101010101" pitchFamily="2" charset="-122"/>
            </a:endParaRPr>
          </a:p>
        </p:txBody>
      </p:sp>
      <p:sp>
        <p:nvSpPr>
          <p:cNvPr id="115715"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1.2.2 Java </a:t>
            </a:r>
            <a:r>
              <a:rPr lang="zh-CN" altLang="en-US" sz="4400" dirty="0">
                <a:latin typeface="Times New Roman" panose="02020603050405020304" pitchFamily="18" charset="0"/>
                <a:ea typeface="楷体_GB2312" pitchFamily="49" charset="-122"/>
              </a:rPr>
              <a:t>运行机制</a:t>
            </a:r>
            <a:endParaRPr lang="zh-CN" altLang="en-US" sz="4400" dirty="0">
              <a:latin typeface="Times New Roman" panose="02020603050405020304" pitchFamily="18" charset="0"/>
              <a:ea typeface="楷体_GB2312" pitchFamily="49" charset="-122"/>
            </a:endParaRPr>
          </a:p>
        </p:txBody>
      </p:sp>
      <p:sp>
        <p:nvSpPr>
          <p:cNvPr id="115716" name="Text Box 2"/>
          <p:cNvSpPr txBox="1"/>
          <p:nvPr/>
        </p:nvSpPr>
        <p:spPr>
          <a:xfrm>
            <a:off x="914400" y="914400"/>
            <a:ext cx="6781800" cy="523875"/>
          </a:xfrm>
          <a:prstGeom prst="rect">
            <a:avLst/>
          </a:prstGeom>
          <a:noFill/>
          <a:ln w="9525">
            <a:noFill/>
          </a:ln>
        </p:spPr>
        <p:txBody>
          <a:bodyPr anchor="t">
            <a:spAutoFit/>
          </a:bodyPr>
          <a:p>
            <a:pPr>
              <a:spcBef>
                <a:spcPct val="50000"/>
              </a:spcBef>
            </a:pPr>
            <a:r>
              <a:rPr lang="zh-CN" altLang="en-US" sz="2800" dirty="0">
                <a:solidFill>
                  <a:srgbClr val="1B2A95"/>
                </a:solidFill>
                <a:latin typeface="Times New Roman" panose="02020603050405020304" pitchFamily="18" charset="0"/>
                <a:ea typeface="方正姚体" panose="02010601030101010101" pitchFamily="2" charset="-122"/>
              </a:rPr>
              <a:t>（</a:t>
            </a:r>
            <a:r>
              <a:rPr lang="en-US" altLang="zh-CN" sz="2800">
                <a:solidFill>
                  <a:srgbClr val="1B2A95"/>
                </a:solidFill>
                <a:latin typeface="Times New Roman" panose="02020603050405020304" pitchFamily="18" charset="0"/>
                <a:ea typeface="方正姚体" panose="02010601030101010101" pitchFamily="2" charset="-122"/>
              </a:rPr>
              <a:t>2</a:t>
            </a:r>
            <a:r>
              <a:rPr lang="zh-CN" altLang="en-US" sz="2800" dirty="0">
                <a:solidFill>
                  <a:srgbClr val="1B2A95"/>
                </a:solidFill>
                <a:latin typeface="Times New Roman" panose="02020603050405020304" pitchFamily="18" charset="0"/>
                <a:ea typeface="方正姚体" panose="02010601030101010101" pitchFamily="2" charset="-122"/>
              </a:rPr>
              <a:t>）</a:t>
            </a:r>
            <a:r>
              <a:rPr lang="en-US" altLang="zh-CN" sz="2800">
                <a:solidFill>
                  <a:srgbClr val="1B2A95"/>
                </a:solidFill>
                <a:latin typeface="Times New Roman" panose="02020603050405020304" pitchFamily="18" charset="0"/>
                <a:ea typeface="方正姚体" panose="02010601030101010101" pitchFamily="2" charset="-122"/>
              </a:rPr>
              <a:t>Java</a:t>
            </a:r>
            <a:r>
              <a:rPr lang="zh-CN" altLang="en-US" sz="2800" dirty="0">
                <a:solidFill>
                  <a:srgbClr val="1B2A95"/>
                </a:solidFill>
                <a:latin typeface="Times New Roman" panose="02020603050405020304" pitchFamily="18" charset="0"/>
                <a:ea typeface="方正姚体" panose="02010601030101010101" pitchFamily="2" charset="-122"/>
              </a:rPr>
              <a:t>虚拟机</a:t>
            </a:r>
            <a:endParaRPr lang="en-US" altLang="zh-CN" sz="2800">
              <a:solidFill>
                <a:srgbClr val="1B2A95"/>
              </a:solidFill>
              <a:latin typeface="Times New Roman" panose="02020603050405020304" pitchFamily="18" charset="0"/>
              <a:ea typeface="方正姚体" panose="02010601030101010101"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graphicFrame>
        <p:nvGraphicFramePr>
          <p:cNvPr id="116738" name="Object 80"/>
          <p:cNvGraphicFramePr>
            <a:graphicFrameLocks noChangeAspect="1"/>
          </p:cNvGraphicFramePr>
          <p:nvPr/>
        </p:nvGraphicFramePr>
        <p:xfrm>
          <a:off x="2195513" y="5800725"/>
          <a:ext cx="393700" cy="755650"/>
        </p:xfrm>
        <a:graphic>
          <a:graphicData uri="http://schemas.openxmlformats.org/presentationml/2006/ole">
            <mc:AlternateContent xmlns:mc="http://schemas.openxmlformats.org/markup-compatibility/2006">
              <mc:Choice xmlns:v="urn:schemas-microsoft-com:vml" Requires="v">
                <p:oleObj spid="_x0000_s3076" name="" r:id="rId1" imgW="400050" imgH="762000" progId="Visio.Drawing.11">
                  <p:embed/>
                </p:oleObj>
              </mc:Choice>
              <mc:Fallback>
                <p:oleObj name="" r:id="rId1" imgW="400050" imgH="762000" progId="Visio.Drawing.11">
                  <p:embed/>
                  <p:pic>
                    <p:nvPicPr>
                      <p:cNvPr id="0" name="图片 3075"/>
                      <p:cNvPicPr/>
                      <p:nvPr/>
                    </p:nvPicPr>
                    <p:blipFill>
                      <a:blip r:embed="rId2"/>
                      <a:stretch>
                        <a:fillRect/>
                      </a:stretch>
                    </p:blipFill>
                    <p:spPr>
                      <a:xfrm>
                        <a:off x="2195513" y="5800725"/>
                        <a:ext cx="393700" cy="755650"/>
                      </a:xfrm>
                      <a:prstGeom prst="rect">
                        <a:avLst/>
                      </a:prstGeom>
                      <a:noFill/>
                      <a:ln w="38100">
                        <a:noFill/>
                        <a:miter/>
                      </a:ln>
                    </p:spPr>
                  </p:pic>
                </p:oleObj>
              </mc:Fallback>
            </mc:AlternateContent>
          </a:graphicData>
        </a:graphic>
      </p:graphicFrame>
      <p:sp>
        <p:nvSpPr>
          <p:cNvPr id="116739" name="Rectangle 3"/>
          <p:cNvSpPr/>
          <p:nvPr/>
        </p:nvSpPr>
        <p:spPr>
          <a:xfrm>
            <a:off x="1820863" y="2174875"/>
            <a:ext cx="1143000" cy="457200"/>
          </a:xfrm>
          <a:prstGeom prst="rect">
            <a:avLst/>
          </a:prstGeom>
          <a:solidFill>
            <a:schemeClr val="bg2"/>
          </a:solidFill>
          <a:ln w="9525"/>
          <a:scene3d>
            <a:camera prst="legacyPerspectiveTopRight">
              <a:rot lat="0" lon="0" rev="0"/>
            </a:camera>
            <a:lightRig rig="legacyFlat3" dir="b"/>
          </a:scene3d>
          <a:sp3d extrusionH="887400" prstMaterial="legacyMatte">
            <a:bevelT w="13500" h="13500" prst="angle"/>
            <a:bevelB w="13500" h="13500" prst="angle"/>
            <a:extrusionClr>
              <a:schemeClr val="bg2"/>
            </a:extrusionClr>
          </a:sp3d>
        </p:spPr>
        <p:txBody>
          <a:bodyPr wrap="none" lIns="90000" tIns="46800" rIns="90000" bIns="46800" anchor="ctr">
            <a:flatTx/>
          </a:bodyPr>
          <a:p>
            <a:pPr algn="ctr">
              <a:spcBef>
                <a:spcPct val="50000"/>
              </a:spcBef>
            </a:pPr>
            <a:r>
              <a:rPr lang="zh-CN" altLang="en-US" b="0" dirty="0">
                <a:solidFill>
                  <a:srgbClr val="1B2A95"/>
                </a:solidFill>
                <a:latin typeface="宋体" panose="02010600030101010101" pitchFamily="2" charset="-122"/>
                <a:ea typeface="方正姚体" panose="02010601030101010101" pitchFamily="2" charset="-122"/>
              </a:rPr>
              <a:t>高级语言</a:t>
            </a:r>
            <a:endParaRPr lang="zh-CN" altLang="en-US" b="0" dirty="0">
              <a:solidFill>
                <a:srgbClr val="1B2A95"/>
              </a:solidFill>
              <a:latin typeface="宋体" panose="02010600030101010101" pitchFamily="2" charset="-122"/>
              <a:ea typeface="方正姚体" panose="02010601030101010101" pitchFamily="2" charset="-122"/>
            </a:endParaRPr>
          </a:p>
        </p:txBody>
      </p:sp>
      <p:sp>
        <p:nvSpPr>
          <p:cNvPr id="116740" name="Text Box 4"/>
          <p:cNvSpPr txBox="1"/>
          <p:nvPr/>
        </p:nvSpPr>
        <p:spPr>
          <a:xfrm>
            <a:off x="2030413" y="1562100"/>
            <a:ext cx="1030287" cy="341313"/>
          </a:xfrm>
          <a:prstGeom prst="rect">
            <a:avLst/>
          </a:prstGeom>
          <a:noFill/>
          <a:ln w="9525">
            <a:noFill/>
          </a:ln>
        </p:spPr>
        <p:txBody>
          <a:bodyPr lIns="90000" tIns="46800" rIns="90000" bIns="46800" anchor="t">
            <a:spAutoFit/>
          </a:bodyPr>
          <a:p>
            <a:pPr algn="ctr" eaLnBrk="0" hangingPunct="0"/>
            <a:r>
              <a:rPr lang="en-US" altLang="zh-CN">
                <a:solidFill>
                  <a:srgbClr val="1B2A95"/>
                </a:solidFill>
                <a:latin typeface="宋体" panose="02010600030101010101" pitchFamily="2" charset="-122"/>
                <a:ea typeface="方正姚体" panose="02010601030101010101" pitchFamily="2" charset="-122"/>
              </a:rPr>
              <a:t>C</a:t>
            </a:r>
            <a:r>
              <a:rPr lang="zh-CN" altLang="en-US" dirty="0">
                <a:solidFill>
                  <a:srgbClr val="1B2A95"/>
                </a:solidFill>
                <a:latin typeface="宋体" panose="02010600030101010101" pitchFamily="2" charset="-122"/>
                <a:ea typeface="方正姚体" panose="02010601030101010101" pitchFamily="2" charset="-122"/>
              </a:rPr>
              <a:t>语言</a:t>
            </a:r>
            <a:endParaRPr lang="zh-CN" altLang="en-US" dirty="0">
              <a:solidFill>
                <a:srgbClr val="1B2A95"/>
              </a:solidFill>
              <a:latin typeface="宋体" panose="02010600030101010101" pitchFamily="2" charset="-122"/>
              <a:ea typeface="方正姚体" panose="02010601030101010101" pitchFamily="2" charset="-122"/>
            </a:endParaRPr>
          </a:p>
        </p:txBody>
      </p:sp>
      <p:sp>
        <p:nvSpPr>
          <p:cNvPr id="116741" name="Text Box 5"/>
          <p:cNvSpPr txBox="1"/>
          <p:nvPr/>
        </p:nvSpPr>
        <p:spPr>
          <a:xfrm>
            <a:off x="1941513" y="1257300"/>
            <a:ext cx="974725" cy="341313"/>
          </a:xfrm>
          <a:prstGeom prst="rect">
            <a:avLst/>
          </a:prstGeom>
          <a:noFill/>
          <a:ln w="9525">
            <a:noFill/>
          </a:ln>
        </p:spPr>
        <p:txBody>
          <a:bodyPr lIns="90000" tIns="46800" rIns="90000" bIns="46800" anchor="t">
            <a:spAutoFit/>
          </a:bodyPr>
          <a:p>
            <a:pPr algn="ctr" eaLnBrk="0" hangingPunct="0"/>
            <a:r>
              <a:rPr lang="en-US" altLang="zh-CN">
                <a:solidFill>
                  <a:srgbClr val="1B2A95"/>
                </a:solidFill>
                <a:latin typeface="宋体" panose="02010600030101010101" pitchFamily="2" charset="-122"/>
                <a:ea typeface="方正姚体" panose="02010601030101010101" pitchFamily="2" charset="-122"/>
              </a:rPr>
              <a:t>(.c)</a:t>
            </a:r>
            <a:endParaRPr lang="en-US" altLang="zh-CN">
              <a:solidFill>
                <a:srgbClr val="1B2A95"/>
              </a:solidFill>
              <a:latin typeface="宋体" panose="02010600030101010101" pitchFamily="2" charset="-122"/>
              <a:ea typeface="方正姚体" panose="02010601030101010101" pitchFamily="2" charset="-122"/>
            </a:endParaRPr>
          </a:p>
        </p:txBody>
      </p:sp>
      <p:cxnSp>
        <p:nvCxnSpPr>
          <p:cNvPr id="116742" name="AutoShape 6"/>
          <p:cNvCxnSpPr>
            <a:stCxn id="116739" idx="2"/>
            <a:endCxn id="116743" idx="0"/>
          </p:cNvCxnSpPr>
          <p:nvPr/>
        </p:nvCxnSpPr>
        <p:spPr>
          <a:xfrm>
            <a:off x="2392363" y="2632075"/>
            <a:ext cx="0" cy="2566988"/>
          </a:xfrm>
          <a:prstGeom prst="straightConnector1">
            <a:avLst/>
          </a:prstGeom>
          <a:ln w="9525" cap="flat" cmpd="sng">
            <a:solidFill>
              <a:srgbClr val="000000"/>
            </a:solidFill>
            <a:prstDash val="solid"/>
            <a:round/>
            <a:headEnd type="none" w="med" len="med"/>
            <a:tailEnd type="triangle" w="med" len="med"/>
          </a:ln>
        </p:spPr>
      </p:cxnSp>
      <p:sp>
        <p:nvSpPr>
          <p:cNvPr id="116743" name="Rectangle 7"/>
          <p:cNvSpPr/>
          <p:nvPr/>
        </p:nvSpPr>
        <p:spPr>
          <a:xfrm>
            <a:off x="1820863" y="5199063"/>
            <a:ext cx="1143000" cy="457200"/>
          </a:xfrm>
          <a:prstGeom prst="rect">
            <a:avLst/>
          </a:prstGeom>
          <a:solidFill>
            <a:schemeClr val="bg2"/>
          </a:solidFill>
          <a:ln w="12700" cap="flat" cmpd="sng">
            <a:solidFill>
              <a:schemeClr val="accent1"/>
            </a:solidFill>
            <a:prstDash val="solid"/>
            <a:miter/>
            <a:headEnd type="none" w="med" len="med"/>
            <a:tailEnd type="none" w="med" len="med"/>
          </a:ln>
        </p:spPr>
        <p:txBody>
          <a:bodyPr wrap="none" lIns="90000" tIns="46800" rIns="90000" bIns="46800" anchor="ctr"/>
          <a:p>
            <a:pPr algn="ctr">
              <a:spcBef>
                <a:spcPct val="50000"/>
              </a:spcBef>
            </a:pPr>
            <a:r>
              <a:rPr lang="zh-CN" altLang="en-US" b="0" dirty="0">
                <a:solidFill>
                  <a:srgbClr val="1B2A95"/>
                </a:solidFill>
                <a:latin typeface="宋体" panose="02010600030101010101" pitchFamily="2" charset="-122"/>
                <a:ea typeface="方正姚体" panose="02010601030101010101" pitchFamily="2" charset="-122"/>
              </a:rPr>
              <a:t>机器语言</a:t>
            </a:r>
            <a:endParaRPr lang="zh-CN" altLang="en-US" b="0" dirty="0">
              <a:solidFill>
                <a:srgbClr val="1B2A95"/>
              </a:solidFill>
              <a:latin typeface="宋体" panose="02010600030101010101" pitchFamily="2" charset="-122"/>
              <a:ea typeface="方正姚体" panose="02010601030101010101" pitchFamily="2" charset="-122"/>
            </a:endParaRPr>
          </a:p>
        </p:txBody>
      </p:sp>
      <p:grpSp>
        <p:nvGrpSpPr>
          <p:cNvPr id="116744" name="Group 8"/>
          <p:cNvGrpSpPr/>
          <p:nvPr/>
        </p:nvGrpSpPr>
        <p:grpSpPr>
          <a:xfrm>
            <a:off x="249238" y="1219200"/>
            <a:ext cx="1317625" cy="5375275"/>
            <a:chOff x="82" y="815"/>
            <a:chExt cx="830" cy="3386"/>
          </a:xfrm>
        </p:grpSpPr>
        <p:sp>
          <p:nvSpPr>
            <p:cNvPr id="179209" name="Rectangle 9"/>
            <p:cNvSpPr>
              <a:spLocks noChangeArrowheads="1"/>
            </p:cNvSpPr>
            <p:nvPr/>
          </p:nvSpPr>
          <p:spPr bwMode="auto">
            <a:xfrm>
              <a:off x="192" y="1418"/>
              <a:ext cx="720" cy="288"/>
            </a:xfrm>
            <a:prstGeom prst="rect">
              <a:avLst/>
            </a:prstGeom>
            <a:solidFill>
              <a:schemeClr val="bg2"/>
            </a:solidFill>
            <a:ln w="12700">
              <a:miter lim="800000"/>
            </a:ln>
            <a:effectLst/>
            <a:scene3d>
              <a:camera prst="legacyPerspectiveTopRight"/>
              <a:lightRig rig="legacyFlat3" dir="b"/>
            </a:scene3d>
            <a:sp3d extrusionH="887400" prstMaterial="legacyMatte">
              <a:bevelT w="13500" h="13500" prst="angle"/>
              <a:bevelB w="13500" h="13500" prst="angle"/>
              <a:extrusionClr>
                <a:schemeClr val="bg2"/>
              </a:extrusionClr>
            </a:sp3d>
          </p:spPr>
          <p:txBody>
            <a:bodyPr wrap="none" lIns="90000" tIns="46800" rIns="90000" bIns="46800" anchor="ctr">
              <a:flatTx/>
            </a:bodyP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高级语言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10" name="Rectangle 10"/>
            <p:cNvSpPr>
              <a:spLocks noChangeArrowheads="1"/>
            </p:cNvSpPr>
            <p:nvPr/>
          </p:nvSpPr>
          <p:spPr bwMode="auto">
            <a:xfrm>
              <a:off x="192" y="3323"/>
              <a:ext cx="720" cy="288"/>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机器语言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11" name="Text Box 11"/>
            <p:cNvSpPr txBox="1">
              <a:spLocks noChangeArrowheads="1"/>
            </p:cNvSpPr>
            <p:nvPr/>
          </p:nvSpPr>
          <p:spPr bwMode="auto">
            <a:xfrm>
              <a:off x="144" y="2353"/>
              <a:ext cx="370" cy="212"/>
            </a:xfrm>
            <a:prstGeom prst="rect">
              <a:avLst/>
            </a:prstGeom>
            <a:noFill/>
            <a:ln w="12700">
              <a:noFill/>
              <a:miter lim="800000"/>
            </a:ln>
            <a:effectLst/>
          </p:spPr>
          <p:txBody>
            <a:bodyPr wrap="none" lIns="90000" tIns="46800" rIns="90000" bIns="46800">
              <a:spAutoFit/>
            </a:bodyPr>
            <a:lstStyle/>
            <a:p>
              <a:pPr marR="0" algn="dist" defTabSz="914400">
                <a:spcBef>
                  <a:spcPct val="50000"/>
                </a:spcBef>
                <a:buClrTx/>
                <a:buSzTx/>
                <a:buFontTx/>
                <a:defRPr/>
              </a:pPr>
              <a:r>
                <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解释</a:t>
              </a:r>
              <a:endPar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16748" name="Text Box 12"/>
            <p:cNvSpPr txBox="1"/>
            <p:nvPr/>
          </p:nvSpPr>
          <p:spPr>
            <a:xfrm>
              <a:off x="186" y="1032"/>
              <a:ext cx="703" cy="215"/>
            </a:xfrm>
            <a:prstGeom prst="rect">
              <a:avLst/>
            </a:prstGeom>
            <a:noFill/>
            <a:ln w="9525">
              <a:noFill/>
            </a:ln>
          </p:spPr>
          <p:txBody>
            <a:bodyPr wrap="none" lIns="90000" tIns="46800" rIns="90000" bIns="46800" anchor="t">
              <a:spAutoFit/>
            </a:bodyPr>
            <a:p>
              <a:pPr algn="ctr" eaLnBrk="0" hangingPunct="0"/>
              <a:r>
                <a:rPr lang="en-US" altLang="zh-CN">
                  <a:solidFill>
                    <a:srgbClr val="1B2A95"/>
                  </a:solidFill>
                  <a:latin typeface="宋体" panose="02010600030101010101" pitchFamily="2" charset="-122"/>
                  <a:ea typeface="方正姚体" panose="02010601030101010101" pitchFamily="2" charset="-122"/>
                </a:rPr>
                <a:t>Basic</a:t>
              </a:r>
              <a:r>
                <a:rPr lang="zh-CN" altLang="en-US" dirty="0">
                  <a:solidFill>
                    <a:srgbClr val="1B2A95"/>
                  </a:solidFill>
                  <a:latin typeface="宋体" panose="02010600030101010101" pitchFamily="2" charset="-122"/>
                  <a:ea typeface="方正姚体" panose="02010601030101010101" pitchFamily="2" charset="-122"/>
                </a:rPr>
                <a:t>语言</a:t>
              </a:r>
              <a:endParaRPr lang="zh-CN" altLang="en-US" dirty="0">
                <a:solidFill>
                  <a:srgbClr val="1B2A95"/>
                </a:solidFill>
                <a:latin typeface="宋体" panose="02010600030101010101" pitchFamily="2" charset="-122"/>
                <a:ea typeface="方正姚体" panose="02010601030101010101" pitchFamily="2" charset="-122"/>
              </a:endParaRPr>
            </a:p>
          </p:txBody>
        </p:sp>
        <p:sp>
          <p:nvSpPr>
            <p:cNvPr id="116749" name="Text Box 13"/>
            <p:cNvSpPr txBox="1"/>
            <p:nvPr/>
          </p:nvSpPr>
          <p:spPr>
            <a:xfrm>
              <a:off x="82" y="815"/>
              <a:ext cx="508" cy="215"/>
            </a:xfrm>
            <a:prstGeom prst="rect">
              <a:avLst/>
            </a:prstGeom>
            <a:noFill/>
            <a:ln w="9525">
              <a:noFill/>
            </a:ln>
          </p:spPr>
          <p:txBody>
            <a:bodyPr wrap="none" lIns="90000" tIns="46800" rIns="90000" bIns="46800" anchor="t">
              <a:spAutoFit/>
            </a:bodyPr>
            <a:p>
              <a:pPr algn="ctr" eaLnBrk="0" hangingPunct="0"/>
              <a:r>
                <a:rPr lang="en-US" altLang="zh-CN">
                  <a:solidFill>
                    <a:srgbClr val="1B2A95"/>
                  </a:solidFill>
                  <a:latin typeface="宋体" panose="02010600030101010101" pitchFamily="2" charset="-122"/>
                  <a:ea typeface="方正姚体" panose="02010601030101010101" pitchFamily="2" charset="-122"/>
                </a:rPr>
                <a:t>(.bas)</a:t>
              </a:r>
              <a:endParaRPr lang="en-US" altLang="zh-CN">
                <a:solidFill>
                  <a:srgbClr val="1B2A95"/>
                </a:solidFill>
                <a:latin typeface="宋体" panose="02010600030101010101" pitchFamily="2" charset="-122"/>
                <a:ea typeface="方正姚体" panose="02010601030101010101" pitchFamily="2" charset="-122"/>
              </a:endParaRPr>
            </a:p>
          </p:txBody>
        </p:sp>
        <p:cxnSp>
          <p:nvCxnSpPr>
            <p:cNvPr id="116750" name="AutoShape 14"/>
            <p:cNvCxnSpPr>
              <a:stCxn id="179209" idx="2"/>
              <a:endCxn id="179210" idx="0"/>
            </p:cNvCxnSpPr>
            <p:nvPr/>
          </p:nvCxnSpPr>
          <p:spPr>
            <a:xfrm>
              <a:off x="552" y="1706"/>
              <a:ext cx="0" cy="1617"/>
            </a:xfrm>
            <a:prstGeom prst="straightConnector1">
              <a:avLst/>
            </a:prstGeom>
            <a:ln w="9525" cap="flat" cmpd="sng">
              <a:solidFill>
                <a:srgbClr val="000000"/>
              </a:solidFill>
              <a:prstDash val="solid"/>
              <a:round/>
              <a:headEnd type="none" w="med" len="med"/>
              <a:tailEnd type="triangle" w="med" len="med"/>
            </a:ln>
          </p:spPr>
        </p:cxnSp>
        <p:graphicFrame>
          <p:nvGraphicFramePr>
            <p:cNvPr id="116751" name="Object 81"/>
            <p:cNvGraphicFramePr>
              <a:graphicFrameLocks noChangeAspect="1"/>
            </p:cNvGraphicFramePr>
            <p:nvPr/>
          </p:nvGraphicFramePr>
          <p:xfrm>
            <a:off x="348" y="3725"/>
            <a:ext cx="409" cy="476"/>
          </p:xfrm>
          <a:graphic>
            <a:graphicData uri="http://schemas.openxmlformats.org/presentationml/2006/ole">
              <mc:AlternateContent xmlns:mc="http://schemas.openxmlformats.org/markup-compatibility/2006">
                <mc:Choice xmlns:v="urn:schemas-microsoft-com:vml" Requires="v">
                  <p:oleObj spid="_x0000_s3077" name="" r:id="rId3" imgW="657225" imgH="762000" progId="Visio.Drawing.11">
                    <p:embed/>
                  </p:oleObj>
                </mc:Choice>
                <mc:Fallback>
                  <p:oleObj name="" r:id="rId3" imgW="657225" imgH="762000" progId="Visio.Drawing.11">
                    <p:embed/>
                    <p:pic>
                      <p:nvPicPr>
                        <p:cNvPr id="0" name="图片 3076"/>
                        <p:cNvPicPr/>
                        <p:nvPr/>
                      </p:nvPicPr>
                      <p:blipFill>
                        <a:blip r:embed="rId4"/>
                        <a:stretch>
                          <a:fillRect/>
                        </a:stretch>
                      </p:blipFill>
                      <p:spPr>
                        <a:xfrm>
                          <a:off x="348" y="3725"/>
                          <a:ext cx="409" cy="476"/>
                        </a:xfrm>
                        <a:prstGeom prst="rect">
                          <a:avLst/>
                        </a:prstGeom>
                        <a:noFill/>
                        <a:ln w="38100">
                          <a:noFill/>
                          <a:miter/>
                        </a:ln>
                      </p:spPr>
                    </p:pic>
                  </p:oleObj>
                </mc:Fallback>
              </mc:AlternateContent>
            </a:graphicData>
          </a:graphic>
        </p:graphicFrame>
      </p:grpSp>
      <p:grpSp>
        <p:nvGrpSpPr>
          <p:cNvPr id="116752" name="Group 16"/>
          <p:cNvGrpSpPr/>
          <p:nvPr/>
        </p:nvGrpSpPr>
        <p:grpSpPr>
          <a:xfrm>
            <a:off x="4427538" y="914400"/>
            <a:ext cx="4495800" cy="5543550"/>
            <a:chOff x="2736" y="709"/>
            <a:chExt cx="2832" cy="3492"/>
          </a:xfrm>
        </p:grpSpPr>
        <p:sp>
          <p:nvSpPr>
            <p:cNvPr id="179217" name="Rectangle 17"/>
            <p:cNvSpPr>
              <a:spLocks noChangeArrowheads="1"/>
            </p:cNvSpPr>
            <p:nvPr/>
          </p:nvSpPr>
          <p:spPr bwMode="auto">
            <a:xfrm>
              <a:off x="2736" y="1253"/>
              <a:ext cx="2832" cy="2948"/>
            </a:xfrm>
            <a:prstGeom prst="rect">
              <a:avLst/>
            </a:prstGeom>
            <a:solidFill>
              <a:srgbClr val="FFCC99"/>
            </a:solidFill>
            <a:ln w="12700">
              <a:prstDash val="dash"/>
              <a:miter lim="800000"/>
            </a:ln>
            <a:effectLst/>
            <a:scene3d>
              <a:camera prst="legacyPerspectiveTopRight"/>
              <a:lightRig rig="legacyFlat3" dir="b"/>
            </a:scene3d>
            <a:sp3d extrusionH="887400" prstMaterial="legacyMatte">
              <a:bevelT w="13500" h="13500" prst="angle"/>
              <a:bevelB w="13500" h="13500" prst="angle"/>
              <a:extrusionClr>
                <a:srgbClr val="FFCC99"/>
              </a:extrusionClr>
            </a:sp3d>
          </p:spPr>
          <p:txBody>
            <a:bodyPr wrap="none" lIns="90000" tIns="46800" rIns="90000" bIns="46800" anchor="ctr">
              <a:flatTx/>
            </a:bodyPr>
            <a:lstStyle/>
            <a:p>
              <a:pPr marL="0" marR="0" lvl="0" indent="0" algn="ctr" defTabSz="914400" rtl="0" eaLnBrk="0" fontAlgn="base" latinLnBrk="0" hangingPunct="0">
                <a:spcBef>
                  <a:spcPct val="0"/>
                </a:spcBef>
                <a:spcAft>
                  <a:spcPct val="0"/>
                </a:spcAft>
                <a:buClrTx/>
                <a:buSzTx/>
                <a:buFontTx/>
                <a:buNone/>
                <a:defRPr/>
              </a:pPr>
              <a:endParaRPr kumimoji="0" lang="zh-CN" altLang="zh-CN" sz="1600" b="1" i="0" u="none" strike="noStrike" kern="1200" cap="none" spc="0" normalizeH="0" baseline="0" noProof="0">
                <a:ln>
                  <a:noFill/>
                </a:ln>
                <a:solidFill>
                  <a:srgbClr val="000066"/>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18" name="Rectangle 18"/>
            <p:cNvSpPr>
              <a:spLocks noChangeArrowheads="1"/>
            </p:cNvSpPr>
            <p:nvPr/>
          </p:nvSpPr>
          <p:spPr bwMode="auto">
            <a:xfrm>
              <a:off x="2808" y="1480"/>
              <a:ext cx="1199" cy="288"/>
            </a:xfrm>
            <a:prstGeom prst="rect">
              <a:avLst/>
            </a:prstGeom>
            <a:solidFill>
              <a:schemeClr val="bg2"/>
            </a:solidFill>
            <a:ln w="12700">
              <a:noFill/>
              <a:miter lim="800000"/>
            </a:ln>
            <a:effectLst/>
            <a:scene3d>
              <a:camera prst="legacyPerspectiveTopRight"/>
              <a:lightRig rig="legacyFlat3" dir="b"/>
            </a:scene3d>
            <a:sp3d extrusionH="887400" prstMaterial="legacyMatte">
              <a:bevelT w="13500" h="13500" prst="angle"/>
              <a:bevelB w="13500" h="13500" prst="angle"/>
              <a:extrusionClr>
                <a:schemeClr val="bg2"/>
              </a:extrusionClr>
            </a:sp3d>
          </p:spPr>
          <p:txBody>
            <a:bodyPr wrap="none" lIns="90000" tIns="46800" rIns="90000" bIns="46800" anchor="ctr">
              <a:flatTx/>
            </a:bodyP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高级语言</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(Java)</a:t>
              </a:r>
              <a:endPar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19" name="Text Box 19"/>
            <p:cNvSpPr txBox="1">
              <a:spLocks noChangeArrowheads="1"/>
            </p:cNvSpPr>
            <p:nvPr/>
          </p:nvSpPr>
          <p:spPr bwMode="auto">
            <a:xfrm>
              <a:off x="3424" y="2509"/>
              <a:ext cx="370" cy="212"/>
            </a:xfrm>
            <a:prstGeom prst="rect">
              <a:avLst/>
            </a:prstGeom>
            <a:noFill/>
            <a:ln w="12700">
              <a:noFill/>
              <a:miter lim="800000"/>
            </a:ln>
            <a:effectLst/>
          </p:spPr>
          <p:txBody>
            <a:bodyPr wrap="none" lIns="90000" tIns="46800" rIns="90000" bIns="46800">
              <a:spAutoFit/>
            </a:bodyPr>
            <a:lstStyle/>
            <a:p>
              <a:pPr marR="0" algn="dist" defTabSz="914400">
                <a:spcBef>
                  <a:spcPct val="50000"/>
                </a:spcBef>
                <a:buClrTx/>
                <a:buSzTx/>
                <a:buFontTx/>
                <a:defRPr/>
              </a:pPr>
              <a:r>
                <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解释</a:t>
              </a:r>
              <a:endPar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20" name="Rectangle 20"/>
            <p:cNvSpPr>
              <a:spLocks noChangeArrowheads="1"/>
            </p:cNvSpPr>
            <p:nvPr/>
          </p:nvSpPr>
          <p:spPr bwMode="auto">
            <a:xfrm>
              <a:off x="2808" y="2200"/>
              <a:ext cx="1199" cy="240"/>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中间语言</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a:t>
              </a: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字节码</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a:t>
              </a:r>
              <a:endPar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21" name="Oval 21"/>
            <p:cNvSpPr>
              <a:spLocks noChangeArrowheads="1"/>
            </p:cNvSpPr>
            <p:nvPr/>
          </p:nvSpPr>
          <p:spPr bwMode="auto">
            <a:xfrm>
              <a:off x="2859" y="2776"/>
              <a:ext cx="1104" cy="336"/>
            </a:xfrm>
            <a:prstGeom prst="ellipse">
              <a:avLst/>
            </a:prstGeom>
            <a:solidFill>
              <a:srgbClr val="993300"/>
            </a:solidFill>
            <a:ln w="12700">
              <a:noFill/>
              <a:round/>
            </a:ln>
            <a:effectLst>
              <a:prstShdw prst="shdw17" dist="17961" dir="2700000">
                <a:srgbClr val="993300">
                  <a:gamma/>
                  <a:shade val="60000"/>
                  <a:invGamma/>
                </a:srgbClr>
              </a:prstShdw>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虚拟机</a:t>
              </a:r>
              <a:r>
                <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(JVM)</a:t>
              </a:r>
              <a:endPar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22" name="Text Box 22"/>
            <p:cNvSpPr txBox="1">
              <a:spLocks noChangeArrowheads="1"/>
            </p:cNvSpPr>
            <p:nvPr/>
          </p:nvSpPr>
          <p:spPr bwMode="auto">
            <a:xfrm>
              <a:off x="3048" y="1881"/>
              <a:ext cx="370" cy="212"/>
            </a:xfrm>
            <a:prstGeom prst="rect">
              <a:avLst/>
            </a:prstGeom>
            <a:noFill/>
            <a:ln w="12700">
              <a:noFill/>
              <a:miter lim="800000"/>
            </a:ln>
            <a:effectLst/>
          </p:spPr>
          <p:txBody>
            <a:bodyPr wrap="none" lIns="90000" tIns="46800" rIns="90000" bIns="46800">
              <a:spAutoFit/>
            </a:bodyPr>
            <a:lstStyle/>
            <a:p>
              <a:pPr marR="0" algn="dist" defTabSz="914400">
                <a:spcBef>
                  <a:spcPct val="50000"/>
                </a:spcBef>
                <a:buClrTx/>
                <a:buSzTx/>
                <a:buFontTx/>
                <a:defRPr/>
              </a:pPr>
              <a:r>
                <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编译</a:t>
              </a:r>
              <a:endPar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23" name="Rectangle 23"/>
            <p:cNvSpPr>
              <a:spLocks noChangeArrowheads="1"/>
            </p:cNvSpPr>
            <p:nvPr/>
          </p:nvSpPr>
          <p:spPr bwMode="auto">
            <a:xfrm>
              <a:off x="4200" y="1480"/>
              <a:ext cx="1199" cy="288"/>
            </a:xfrm>
            <a:prstGeom prst="rect">
              <a:avLst/>
            </a:prstGeom>
            <a:solidFill>
              <a:schemeClr val="bg2"/>
            </a:solidFill>
            <a:ln w="12700">
              <a:miter lim="800000"/>
            </a:ln>
            <a:effectLst/>
            <a:scene3d>
              <a:camera prst="legacyPerspectiveTopRight"/>
              <a:lightRig rig="legacyFlat3" dir="b"/>
            </a:scene3d>
            <a:sp3d extrusionH="887400" prstMaterial="legacyMatte">
              <a:bevelT w="13500" h="13500" prst="angle"/>
              <a:bevelB w="13500" h="13500" prst="angle"/>
              <a:extrusionClr>
                <a:schemeClr val="bg2"/>
              </a:extrusionClr>
            </a:sp3d>
          </p:spPr>
          <p:txBody>
            <a:bodyPr wrap="none" lIns="90000" tIns="46800" rIns="90000" bIns="46800" anchor="ctr">
              <a:flatTx/>
            </a:bodyP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高级语言</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(Java)</a:t>
              </a:r>
              <a:endPar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24" name="Rectangle 24"/>
            <p:cNvSpPr>
              <a:spLocks noChangeArrowheads="1"/>
            </p:cNvSpPr>
            <p:nvPr/>
          </p:nvSpPr>
          <p:spPr bwMode="auto">
            <a:xfrm>
              <a:off x="4200" y="2200"/>
              <a:ext cx="1199" cy="240"/>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中间语言</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a:t>
              </a: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字节码</a:t>
              </a:r>
              <a:r>
                <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a:t>
              </a:r>
              <a:endParaRPr kumimoji="1" lang="en-US" altLang="zh-CN"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25" name="Text Box 25"/>
            <p:cNvSpPr txBox="1">
              <a:spLocks noChangeArrowheads="1"/>
            </p:cNvSpPr>
            <p:nvPr/>
          </p:nvSpPr>
          <p:spPr bwMode="auto">
            <a:xfrm>
              <a:off x="4392" y="1849"/>
              <a:ext cx="370" cy="212"/>
            </a:xfrm>
            <a:prstGeom prst="rect">
              <a:avLst/>
            </a:prstGeom>
            <a:noFill/>
            <a:ln w="12700">
              <a:noFill/>
              <a:miter lim="800000"/>
            </a:ln>
            <a:effectLst/>
          </p:spPr>
          <p:txBody>
            <a:bodyPr wrap="none" lIns="90000" tIns="46800" rIns="90000" bIns="46800">
              <a:spAutoFit/>
            </a:bodyPr>
            <a:lstStyle/>
            <a:p>
              <a:pPr marR="0" algn="dist" defTabSz="914400">
                <a:spcBef>
                  <a:spcPct val="50000"/>
                </a:spcBef>
                <a:buClrTx/>
                <a:buSzTx/>
                <a:buFontTx/>
                <a:defRPr/>
              </a:pPr>
              <a:r>
                <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编译</a:t>
              </a:r>
              <a:endParaRPr kumimoji="1" lang="zh-CN" altLang="en-US" b="0"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26" name="Rectangle 26"/>
            <p:cNvSpPr>
              <a:spLocks noChangeArrowheads="1"/>
            </p:cNvSpPr>
            <p:nvPr/>
          </p:nvSpPr>
          <p:spPr bwMode="auto">
            <a:xfrm>
              <a:off x="3048" y="3308"/>
              <a:ext cx="720" cy="288"/>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机器语言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16763" name="Text Box 27"/>
            <p:cNvSpPr txBox="1"/>
            <p:nvPr/>
          </p:nvSpPr>
          <p:spPr>
            <a:xfrm>
              <a:off x="3600" y="709"/>
              <a:ext cx="1226" cy="215"/>
            </a:xfrm>
            <a:prstGeom prst="rect">
              <a:avLst/>
            </a:prstGeom>
            <a:noFill/>
            <a:ln w="9525">
              <a:noFill/>
            </a:ln>
          </p:spPr>
          <p:txBody>
            <a:bodyPr wrap="none" lIns="90000" tIns="46800" rIns="90000" bIns="46800" anchor="t">
              <a:spAutoFit/>
            </a:bodyPr>
            <a:p>
              <a:pPr algn="ctr" eaLnBrk="0" hangingPunct="0"/>
              <a:r>
                <a:rPr lang="en-US" altLang="zh-CN">
                  <a:solidFill>
                    <a:srgbClr val="1B2A95"/>
                  </a:solidFill>
                  <a:latin typeface="宋体" panose="02010600030101010101" pitchFamily="2" charset="-122"/>
                  <a:ea typeface="方正姚体" panose="02010601030101010101" pitchFamily="2" charset="-122"/>
                </a:rPr>
                <a:t>Java</a:t>
              </a:r>
              <a:r>
                <a:rPr lang="zh-CN" altLang="en-US" dirty="0">
                  <a:solidFill>
                    <a:srgbClr val="1B2A95"/>
                  </a:solidFill>
                  <a:latin typeface="宋体" panose="02010600030101010101" pitchFamily="2" charset="-122"/>
                  <a:ea typeface="方正姚体" panose="02010601030101010101" pitchFamily="2" charset="-122"/>
                </a:rPr>
                <a:t>语言（</a:t>
              </a:r>
              <a:r>
                <a:rPr lang="en-US" altLang="zh-CN">
                  <a:solidFill>
                    <a:srgbClr val="1B2A95"/>
                  </a:solidFill>
                  <a:latin typeface="宋体" panose="02010600030101010101" pitchFamily="2" charset="-122"/>
                  <a:ea typeface="方正姚体" panose="02010601030101010101" pitchFamily="2" charset="-122"/>
                </a:rPr>
                <a:t>.java</a:t>
              </a:r>
              <a:r>
                <a:rPr lang="zh-CN" altLang="en-US" dirty="0">
                  <a:solidFill>
                    <a:srgbClr val="1B2A95"/>
                  </a:solidFill>
                  <a:latin typeface="宋体" panose="02010600030101010101" pitchFamily="2" charset="-122"/>
                  <a:ea typeface="方正姚体" panose="02010601030101010101" pitchFamily="2" charset="-122"/>
                </a:rPr>
                <a:t>）</a:t>
              </a:r>
              <a:endParaRPr lang="zh-CN" altLang="en-US" dirty="0">
                <a:solidFill>
                  <a:srgbClr val="1B2A95"/>
                </a:solidFill>
                <a:latin typeface="宋体" panose="02010600030101010101" pitchFamily="2" charset="-122"/>
                <a:ea typeface="方正姚体" panose="02010601030101010101" pitchFamily="2" charset="-122"/>
              </a:endParaRPr>
            </a:p>
          </p:txBody>
        </p:sp>
        <p:sp>
          <p:nvSpPr>
            <p:cNvPr id="179228" name="Text Box 28"/>
            <p:cNvSpPr txBox="1">
              <a:spLocks noChangeArrowheads="1"/>
            </p:cNvSpPr>
            <p:nvPr/>
          </p:nvSpPr>
          <p:spPr bwMode="auto">
            <a:xfrm>
              <a:off x="3466" y="1968"/>
              <a:ext cx="504" cy="212"/>
            </a:xfrm>
            <a:prstGeom prst="rect">
              <a:avLst/>
            </a:prstGeom>
            <a:noFill/>
            <a:ln w="9525">
              <a:noFill/>
              <a:miter lim="800000"/>
            </a:ln>
            <a:effectLst/>
          </p:spPr>
          <p:txBody>
            <a:bodyPr wrap="none" lIns="90000" tIns="46800" rIns="90000" bIns="46800">
              <a:spAutoFit/>
            </a:bodyPr>
            <a:lstStyle/>
            <a:p>
              <a:pPr marR="0" algn="ctr" defTabSz="914400" eaLnBrk="0" hangingPunct="0">
                <a:buClrTx/>
                <a:buSzTx/>
                <a:buFontTx/>
                <a:defRPr/>
              </a:pPr>
              <a:r>
                <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.class</a:t>
              </a:r>
              <a:endPar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29" name="Text Box 29"/>
            <p:cNvSpPr txBox="1">
              <a:spLocks noChangeArrowheads="1"/>
            </p:cNvSpPr>
            <p:nvPr/>
          </p:nvSpPr>
          <p:spPr bwMode="auto">
            <a:xfrm>
              <a:off x="4954" y="1968"/>
              <a:ext cx="504" cy="212"/>
            </a:xfrm>
            <a:prstGeom prst="rect">
              <a:avLst/>
            </a:prstGeom>
            <a:noFill/>
            <a:ln w="9525">
              <a:noFill/>
              <a:miter lim="800000"/>
            </a:ln>
            <a:effectLst/>
          </p:spPr>
          <p:txBody>
            <a:bodyPr wrap="none" lIns="90000" tIns="46800" rIns="90000" bIns="46800">
              <a:spAutoFit/>
            </a:bodyPr>
            <a:lstStyle/>
            <a:p>
              <a:pPr marR="0" algn="ctr" defTabSz="914400" eaLnBrk="0" hangingPunct="0">
                <a:buClrTx/>
                <a:buSzTx/>
                <a:buFontTx/>
                <a:defRPr/>
              </a:pPr>
              <a:r>
                <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.class</a:t>
              </a:r>
              <a:endPar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30" name="Text Box 30"/>
            <p:cNvSpPr txBox="1">
              <a:spLocks noChangeArrowheads="1"/>
            </p:cNvSpPr>
            <p:nvPr/>
          </p:nvSpPr>
          <p:spPr bwMode="auto">
            <a:xfrm>
              <a:off x="3166" y="1207"/>
              <a:ext cx="439" cy="212"/>
            </a:xfrm>
            <a:prstGeom prst="rect">
              <a:avLst/>
            </a:prstGeom>
            <a:noFill/>
            <a:ln w="9525">
              <a:noFill/>
              <a:miter lim="800000"/>
            </a:ln>
            <a:effectLst/>
          </p:spPr>
          <p:txBody>
            <a:bodyPr wrap="none" lIns="90000" tIns="46800" rIns="90000" bIns="46800">
              <a:spAutoFit/>
            </a:bodyPr>
            <a:lstStyle/>
            <a:p>
              <a:pPr marR="0" algn="ctr" defTabSz="914400" eaLnBrk="0" hangingPunct="0">
                <a:buClrTx/>
                <a:buSzTx/>
                <a:buFontTx/>
                <a:defRPr/>
              </a:pPr>
              <a:r>
                <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.java</a:t>
              </a:r>
              <a:endPar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sp>
          <p:nvSpPr>
            <p:cNvPr id="179231" name="Text Box 31"/>
            <p:cNvSpPr txBox="1">
              <a:spLocks noChangeArrowheads="1"/>
            </p:cNvSpPr>
            <p:nvPr/>
          </p:nvSpPr>
          <p:spPr bwMode="auto">
            <a:xfrm>
              <a:off x="4558" y="1207"/>
              <a:ext cx="439" cy="212"/>
            </a:xfrm>
            <a:prstGeom prst="rect">
              <a:avLst/>
            </a:prstGeom>
            <a:noFill/>
            <a:ln w="9525">
              <a:noFill/>
              <a:miter lim="800000"/>
            </a:ln>
            <a:effectLst/>
          </p:spPr>
          <p:txBody>
            <a:bodyPr wrap="none" lIns="90000" tIns="46800" rIns="90000" bIns="46800">
              <a:spAutoFit/>
            </a:bodyPr>
            <a:lstStyle/>
            <a:p>
              <a:pPr marR="0" algn="ctr" defTabSz="914400" eaLnBrk="0" hangingPunct="0">
                <a:buClrTx/>
                <a:buSzTx/>
                <a:buFontTx/>
                <a:defRPr/>
              </a:pPr>
              <a:r>
                <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rPr>
                <a:t>.java</a:t>
              </a:r>
              <a:endParaRPr kumimoji="0" lang="en-US" altLang="zh-CN" kern="1200" cap="none" spc="0" normalizeH="0" baseline="0" noProof="0">
                <a:solidFill>
                  <a:schemeClr val="bg1"/>
                </a:solidFill>
                <a:effectLst>
                  <a:outerShdw blurRad="38100" dist="38100" dir="2700000" algn="tl">
                    <a:srgbClr val="000000"/>
                  </a:outerShdw>
                </a:effectLst>
                <a:latin typeface="宋体" panose="02010600030101010101" pitchFamily="2" charset="-122"/>
                <a:ea typeface="+mn-ea"/>
                <a:cs typeface="+mn-cs"/>
              </a:endParaRPr>
            </a:p>
          </p:txBody>
        </p:sp>
        <p:cxnSp>
          <p:nvCxnSpPr>
            <p:cNvPr id="116768" name="AutoShape 32"/>
            <p:cNvCxnSpPr>
              <a:stCxn id="179221" idx="4"/>
              <a:endCxn id="179226" idx="0"/>
            </p:cNvCxnSpPr>
            <p:nvPr/>
          </p:nvCxnSpPr>
          <p:spPr>
            <a:xfrm flipH="1">
              <a:off x="3408" y="3112"/>
              <a:ext cx="3" cy="196"/>
            </a:xfrm>
            <a:prstGeom prst="straightConnector1">
              <a:avLst/>
            </a:prstGeom>
            <a:ln w="9525" cap="flat" cmpd="sng">
              <a:solidFill>
                <a:srgbClr val="000000"/>
              </a:solidFill>
              <a:prstDash val="solid"/>
              <a:round/>
              <a:headEnd type="none" w="med" len="med"/>
              <a:tailEnd type="triangle" w="med" len="med"/>
            </a:ln>
          </p:spPr>
        </p:cxnSp>
        <p:cxnSp>
          <p:nvCxnSpPr>
            <p:cNvPr id="116769" name="AutoShape 33"/>
            <p:cNvCxnSpPr>
              <a:stCxn id="179220" idx="2"/>
              <a:endCxn id="179221" idx="0"/>
            </p:cNvCxnSpPr>
            <p:nvPr/>
          </p:nvCxnSpPr>
          <p:spPr>
            <a:xfrm>
              <a:off x="3408" y="2440"/>
              <a:ext cx="3" cy="336"/>
            </a:xfrm>
            <a:prstGeom prst="straightConnector1">
              <a:avLst/>
            </a:prstGeom>
            <a:ln w="9525" cap="flat" cmpd="sng">
              <a:solidFill>
                <a:srgbClr val="000000"/>
              </a:solidFill>
              <a:prstDash val="solid"/>
              <a:round/>
              <a:headEnd type="none" w="med" len="med"/>
              <a:tailEnd type="triangle" w="med" len="med"/>
            </a:ln>
          </p:spPr>
        </p:cxnSp>
        <p:cxnSp>
          <p:nvCxnSpPr>
            <p:cNvPr id="116770" name="AutoShape 34"/>
            <p:cNvCxnSpPr>
              <a:stCxn id="179218" idx="2"/>
              <a:endCxn id="179220" idx="0"/>
            </p:cNvCxnSpPr>
            <p:nvPr/>
          </p:nvCxnSpPr>
          <p:spPr>
            <a:xfrm>
              <a:off x="3408" y="1768"/>
              <a:ext cx="0" cy="432"/>
            </a:xfrm>
            <a:prstGeom prst="straightConnector1">
              <a:avLst/>
            </a:prstGeom>
            <a:ln w="9525" cap="flat" cmpd="sng">
              <a:solidFill>
                <a:srgbClr val="000000"/>
              </a:solidFill>
              <a:prstDash val="solid"/>
              <a:round/>
              <a:headEnd type="none" w="med" len="med"/>
              <a:tailEnd type="triangle" w="med" len="med"/>
            </a:ln>
          </p:spPr>
        </p:cxnSp>
        <p:cxnSp>
          <p:nvCxnSpPr>
            <p:cNvPr id="116771" name="AutoShape 35"/>
            <p:cNvCxnSpPr>
              <a:stCxn id="179223" idx="2"/>
              <a:endCxn id="179224" idx="0"/>
            </p:cNvCxnSpPr>
            <p:nvPr/>
          </p:nvCxnSpPr>
          <p:spPr>
            <a:xfrm>
              <a:off x="4800" y="1768"/>
              <a:ext cx="0" cy="432"/>
            </a:xfrm>
            <a:prstGeom prst="straightConnector1">
              <a:avLst/>
            </a:prstGeom>
            <a:ln w="9525" cap="flat" cmpd="sng">
              <a:solidFill>
                <a:srgbClr val="000000"/>
              </a:solidFill>
              <a:prstDash val="solid"/>
              <a:round/>
              <a:headEnd type="none" w="med" len="med"/>
              <a:tailEnd type="triangle" w="med" len="med"/>
            </a:ln>
          </p:spPr>
        </p:cxnSp>
        <p:cxnSp>
          <p:nvCxnSpPr>
            <p:cNvPr id="116772" name="AutoShape 36"/>
            <p:cNvCxnSpPr>
              <a:stCxn id="179224" idx="2"/>
              <a:endCxn id="179224" idx="0"/>
            </p:cNvCxnSpPr>
            <p:nvPr/>
          </p:nvCxnSpPr>
          <p:spPr>
            <a:xfrm>
              <a:off x="4800" y="2440"/>
              <a:ext cx="7" cy="1398"/>
            </a:xfrm>
            <a:prstGeom prst="straightConnector1">
              <a:avLst/>
            </a:prstGeom>
            <a:ln w="9525" cap="flat" cmpd="sng">
              <a:solidFill>
                <a:srgbClr val="000000"/>
              </a:solidFill>
              <a:prstDash val="solid"/>
              <a:round/>
              <a:headEnd type="none" w="med" len="med"/>
              <a:tailEnd type="triangle" w="med" len="med"/>
            </a:ln>
          </p:spPr>
        </p:cxnSp>
        <p:sp>
          <p:nvSpPr>
            <p:cNvPr id="179237" name="Oval 37"/>
            <p:cNvSpPr>
              <a:spLocks noChangeArrowheads="1"/>
            </p:cNvSpPr>
            <p:nvPr/>
          </p:nvSpPr>
          <p:spPr bwMode="auto">
            <a:xfrm>
              <a:off x="2925" y="2777"/>
              <a:ext cx="1104" cy="336"/>
            </a:xfrm>
            <a:prstGeom prst="ellipse">
              <a:avLst/>
            </a:prstGeom>
            <a:solidFill>
              <a:srgbClr val="FF6600"/>
            </a:solidFill>
            <a:ln w="12700">
              <a:noFill/>
              <a:round/>
            </a:ln>
            <a:effectLst>
              <a:prstShdw prst="shdw17" dist="17961" dir="2700000">
                <a:srgbClr val="FF6600">
                  <a:gamma/>
                  <a:shade val="60000"/>
                  <a:invGamma/>
                </a:srgbClr>
              </a:prstShdw>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虚拟机</a:t>
              </a:r>
              <a:r>
                <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(JVM)</a:t>
              </a:r>
              <a:endPar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38" name="Oval 38"/>
            <p:cNvSpPr>
              <a:spLocks noChangeArrowheads="1"/>
            </p:cNvSpPr>
            <p:nvPr/>
          </p:nvSpPr>
          <p:spPr bwMode="auto">
            <a:xfrm>
              <a:off x="3016" y="2777"/>
              <a:ext cx="1104" cy="336"/>
            </a:xfrm>
            <a:prstGeom prst="ellipse">
              <a:avLst/>
            </a:prstGeom>
            <a:solidFill>
              <a:srgbClr val="003399"/>
            </a:solidFill>
            <a:ln w="12700">
              <a:noFill/>
              <a:round/>
            </a:ln>
            <a:effectLst>
              <a:prstShdw prst="shdw17" dist="17961" dir="2700000">
                <a:srgbClr val="003399">
                  <a:gamma/>
                  <a:shade val="60000"/>
                  <a:invGamma/>
                </a:srgbClr>
              </a:prstShdw>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虚拟机</a:t>
              </a:r>
              <a:r>
                <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(JVM)</a:t>
              </a:r>
              <a:endPar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39" name="Oval 39"/>
            <p:cNvSpPr>
              <a:spLocks noChangeArrowheads="1"/>
            </p:cNvSpPr>
            <p:nvPr/>
          </p:nvSpPr>
          <p:spPr bwMode="auto">
            <a:xfrm>
              <a:off x="3152" y="2795"/>
              <a:ext cx="1104" cy="336"/>
            </a:xfrm>
            <a:prstGeom prst="ellipse">
              <a:avLst/>
            </a:prstGeom>
            <a:solidFill>
              <a:srgbClr val="FF0000"/>
            </a:solidFill>
            <a:ln w="12700">
              <a:noFill/>
              <a:round/>
            </a:ln>
            <a:effectLst>
              <a:prstShdw prst="shdw17" dist="17961" dir="2700000">
                <a:srgbClr val="FF0000">
                  <a:gamma/>
                  <a:shade val="60000"/>
                  <a:invGamma/>
                </a:srgbClr>
              </a:prstShdw>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虚拟机</a:t>
              </a:r>
              <a:r>
                <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(JVM)</a:t>
              </a:r>
              <a:endParaRPr kumimoji="1" lang="en-US" altLang="zh-CN" sz="1600" b="1"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graphicFrame>
          <p:nvGraphicFramePr>
            <p:cNvPr id="116776" name="Object 82"/>
            <p:cNvGraphicFramePr>
              <a:graphicFrameLocks noChangeAspect="1"/>
            </p:cNvGraphicFramePr>
            <p:nvPr/>
          </p:nvGraphicFramePr>
          <p:xfrm>
            <a:off x="3515" y="3793"/>
            <a:ext cx="227" cy="408"/>
          </p:xfrm>
          <a:graphic>
            <a:graphicData uri="http://schemas.openxmlformats.org/presentationml/2006/ole">
              <mc:AlternateContent xmlns:mc="http://schemas.openxmlformats.org/markup-compatibility/2006">
                <mc:Choice xmlns:v="urn:schemas-microsoft-com:vml" Requires="v">
                  <p:oleObj spid="_x0000_s3078" name="" r:id="rId5" imgW="400050" imgH="762000" progId="Visio.Drawing.11">
                    <p:embed/>
                  </p:oleObj>
                </mc:Choice>
                <mc:Fallback>
                  <p:oleObj name="" r:id="rId5" imgW="400050" imgH="762000" progId="Visio.Drawing.11">
                    <p:embed/>
                    <p:pic>
                      <p:nvPicPr>
                        <p:cNvPr id="0" name="图片 3077"/>
                        <p:cNvPicPr/>
                        <p:nvPr/>
                      </p:nvPicPr>
                      <p:blipFill>
                        <a:blip r:embed="rId2"/>
                        <a:stretch>
                          <a:fillRect/>
                        </a:stretch>
                      </p:blipFill>
                      <p:spPr>
                        <a:xfrm>
                          <a:off x="3515" y="3793"/>
                          <a:ext cx="227" cy="408"/>
                        </a:xfrm>
                        <a:prstGeom prst="rect">
                          <a:avLst/>
                        </a:prstGeom>
                        <a:noFill/>
                        <a:ln w="38100">
                          <a:noFill/>
                          <a:miter/>
                        </a:ln>
                      </p:spPr>
                    </p:pic>
                  </p:oleObj>
                </mc:Fallback>
              </mc:AlternateContent>
            </a:graphicData>
          </a:graphic>
        </p:graphicFrame>
        <p:graphicFrame>
          <p:nvGraphicFramePr>
            <p:cNvPr id="116777" name="Object 83"/>
            <p:cNvGraphicFramePr>
              <a:graphicFrameLocks noChangeAspect="1"/>
            </p:cNvGraphicFramePr>
            <p:nvPr/>
          </p:nvGraphicFramePr>
          <p:xfrm>
            <a:off x="3787" y="3793"/>
            <a:ext cx="201" cy="408"/>
          </p:xfrm>
          <a:graphic>
            <a:graphicData uri="http://schemas.openxmlformats.org/presentationml/2006/ole">
              <mc:AlternateContent xmlns:mc="http://schemas.openxmlformats.org/markup-compatibility/2006">
                <mc:Choice xmlns:v="urn:schemas-microsoft-com:vml" Requires="v">
                  <p:oleObj spid="_x0000_s3081" name="" r:id="rId6" imgW="333375" imgH="762000" progId="Visio.Drawing.11">
                    <p:embed/>
                  </p:oleObj>
                </mc:Choice>
                <mc:Fallback>
                  <p:oleObj name="" r:id="rId6" imgW="333375" imgH="762000" progId="Visio.Drawing.11">
                    <p:embed/>
                    <p:pic>
                      <p:nvPicPr>
                        <p:cNvPr id="0" name="图片 3080"/>
                        <p:cNvPicPr/>
                        <p:nvPr/>
                      </p:nvPicPr>
                      <p:blipFill>
                        <a:blip r:embed="rId7"/>
                        <a:stretch>
                          <a:fillRect/>
                        </a:stretch>
                      </p:blipFill>
                      <p:spPr>
                        <a:xfrm>
                          <a:off x="3787" y="3793"/>
                          <a:ext cx="201" cy="408"/>
                        </a:xfrm>
                        <a:prstGeom prst="rect">
                          <a:avLst/>
                        </a:prstGeom>
                        <a:noFill/>
                        <a:ln w="38100">
                          <a:noFill/>
                          <a:miter/>
                        </a:ln>
                      </p:spPr>
                    </p:pic>
                  </p:oleObj>
                </mc:Fallback>
              </mc:AlternateContent>
            </a:graphicData>
          </a:graphic>
        </p:graphicFrame>
        <p:graphicFrame>
          <p:nvGraphicFramePr>
            <p:cNvPr id="116778" name="Object 84"/>
            <p:cNvGraphicFramePr>
              <a:graphicFrameLocks noChangeAspect="1"/>
            </p:cNvGraphicFramePr>
            <p:nvPr/>
          </p:nvGraphicFramePr>
          <p:xfrm>
            <a:off x="2835" y="3839"/>
            <a:ext cx="365" cy="362"/>
          </p:xfrm>
          <a:graphic>
            <a:graphicData uri="http://schemas.openxmlformats.org/presentationml/2006/ole">
              <mc:AlternateContent xmlns:mc="http://schemas.openxmlformats.org/markup-compatibility/2006">
                <mc:Choice xmlns:v="urn:schemas-microsoft-com:vml" Requires="v">
                  <p:oleObj spid="_x0000_s3080" name="" r:id="rId8" imgW="733425" imgH="533400" progId="Visio.Drawing.11">
                    <p:embed/>
                  </p:oleObj>
                </mc:Choice>
                <mc:Fallback>
                  <p:oleObj name="" r:id="rId8" imgW="733425" imgH="533400" progId="Visio.Drawing.11">
                    <p:embed/>
                    <p:pic>
                      <p:nvPicPr>
                        <p:cNvPr id="0" name="图片 3079"/>
                        <p:cNvPicPr/>
                        <p:nvPr/>
                      </p:nvPicPr>
                      <p:blipFill>
                        <a:blip r:embed="rId9"/>
                        <a:stretch>
                          <a:fillRect/>
                        </a:stretch>
                      </p:blipFill>
                      <p:spPr>
                        <a:xfrm>
                          <a:off x="2835" y="3839"/>
                          <a:ext cx="365" cy="362"/>
                        </a:xfrm>
                        <a:prstGeom prst="rect">
                          <a:avLst/>
                        </a:prstGeom>
                        <a:noFill/>
                        <a:ln w="38100">
                          <a:noFill/>
                          <a:miter/>
                        </a:ln>
                      </p:spPr>
                    </p:pic>
                  </p:oleObj>
                </mc:Fallback>
              </mc:AlternateContent>
            </a:graphicData>
          </a:graphic>
        </p:graphicFrame>
        <p:graphicFrame>
          <p:nvGraphicFramePr>
            <p:cNvPr id="116779" name="Object 85"/>
            <p:cNvGraphicFramePr>
              <a:graphicFrameLocks noChangeAspect="1"/>
            </p:cNvGraphicFramePr>
            <p:nvPr/>
          </p:nvGraphicFramePr>
          <p:xfrm>
            <a:off x="3198" y="3793"/>
            <a:ext cx="312" cy="408"/>
          </p:xfrm>
          <a:graphic>
            <a:graphicData uri="http://schemas.openxmlformats.org/presentationml/2006/ole">
              <mc:AlternateContent xmlns:mc="http://schemas.openxmlformats.org/markup-compatibility/2006">
                <mc:Choice xmlns:v="urn:schemas-microsoft-com:vml" Requires="v">
                  <p:oleObj spid="_x0000_s3079" name="" r:id="rId10" imgW="504825" imgH="762000" progId="Visio.Drawing.11">
                    <p:embed/>
                  </p:oleObj>
                </mc:Choice>
                <mc:Fallback>
                  <p:oleObj name="" r:id="rId10" imgW="504825" imgH="762000" progId="Visio.Drawing.11">
                    <p:embed/>
                    <p:pic>
                      <p:nvPicPr>
                        <p:cNvPr id="0" name="图片 3078"/>
                        <p:cNvPicPr/>
                        <p:nvPr/>
                      </p:nvPicPr>
                      <p:blipFill>
                        <a:blip r:embed="rId11"/>
                        <a:stretch>
                          <a:fillRect/>
                        </a:stretch>
                      </p:blipFill>
                      <p:spPr>
                        <a:xfrm>
                          <a:off x="3198" y="3793"/>
                          <a:ext cx="312" cy="408"/>
                        </a:xfrm>
                        <a:prstGeom prst="rect">
                          <a:avLst/>
                        </a:prstGeom>
                        <a:noFill/>
                        <a:ln w="38100">
                          <a:noFill/>
                          <a:miter/>
                        </a:ln>
                      </p:spPr>
                    </p:pic>
                  </p:oleObj>
                </mc:Fallback>
              </mc:AlternateContent>
            </a:graphicData>
          </a:graphic>
        </p:graphicFrame>
        <p:sp>
          <p:nvSpPr>
            <p:cNvPr id="116780" name="Line 44"/>
            <p:cNvSpPr/>
            <p:nvPr/>
          </p:nvSpPr>
          <p:spPr>
            <a:xfrm>
              <a:off x="3107" y="3748"/>
              <a:ext cx="771" cy="0"/>
            </a:xfrm>
            <a:prstGeom prst="line">
              <a:avLst/>
            </a:prstGeom>
            <a:ln w="9525" cap="flat" cmpd="sng">
              <a:solidFill>
                <a:srgbClr val="000000"/>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116781" name="Line 45"/>
            <p:cNvSpPr/>
            <p:nvPr/>
          </p:nvSpPr>
          <p:spPr>
            <a:xfrm>
              <a:off x="3107" y="3748"/>
              <a:ext cx="0" cy="90"/>
            </a:xfrm>
            <a:prstGeom prst="line">
              <a:avLst/>
            </a:prstGeom>
            <a:ln w="9525" cap="flat" cmpd="sng">
              <a:solidFill>
                <a:srgbClr val="000000"/>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179246" name="Rectangle 46"/>
            <p:cNvSpPr>
              <a:spLocks noChangeArrowheads="1"/>
            </p:cNvSpPr>
            <p:nvPr/>
          </p:nvSpPr>
          <p:spPr bwMode="auto">
            <a:xfrm>
              <a:off x="3152" y="3324"/>
              <a:ext cx="720" cy="288"/>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机器语言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47" name="Rectangle 47"/>
            <p:cNvSpPr>
              <a:spLocks noChangeArrowheads="1"/>
            </p:cNvSpPr>
            <p:nvPr/>
          </p:nvSpPr>
          <p:spPr bwMode="auto">
            <a:xfrm>
              <a:off x="3249" y="3339"/>
              <a:ext cx="720" cy="288"/>
            </a:xfrm>
            <a:prstGeom prst="rect">
              <a:avLst/>
            </a:prstGeom>
            <a:solidFill>
              <a:schemeClr val="bg2"/>
            </a:solidFill>
            <a:ln w="12700">
              <a:solidFill>
                <a:schemeClr val="accent1"/>
              </a:solidFill>
              <a:miter lim="800000"/>
            </a:ln>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机器语言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179248" name="Rectangle 48"/>
            <p:cNvSpPr>
              <a:spLocks noChangeArrowheads="1"/>
            </p:cNvSpPr>
            <p:nvPr/>
          </p:nvSpPr>
          <p:spPr bwMode="auto">
            <a:xfrm>
              <a:off x="3339" y="3369"/>
              <a:ext cx="720" cy="288"/>
            </a:xfrm>
            <a:prstGeom prst="rect">
              <a:avLst/>
            </a:prstGeom>
            <a:solidFill>
              <a:schemeClr val="bg2"/>
            </a:solidFill>
            <a:ln w="12700">
              <a:noFill/>
              <a:miter lim="800000"/>
            </a:ln>
            <a:effectLst>
              <a:prstShdw prst="shdw17" dist="17961" dir="2700000">
                <a:schemeClr val="bg2">
                  <a:gamma/>
                  <a:shade val="60000"/>
                  <a:invGamma/>
                </a:schemeClr>
              </a:prstShdw>
            </a:effectLst>
          </p:spPr>
          <p:txBody>
            <a:bodyPr wrap="none" lIns="90000" tIns="46800" rIns="90000" bIns="46800" anchor="ctr"/>
            <a:lstStyle/>
            <a:p>
              <a:pPr marL="0" marR="0" lvl="0" indent="0" algn="ctr" defTabSz="914400" rtl="0" eaLnBrk="1" fontAlgn="base" latinLnBrk="0" hangingPunct="1">
                <a:spcBef>
                  <a:spcPct val="50000"/>
                </a:spcBef>
                <a:spcAft>
                  <a:spcPct val="0"/>
                </a:spcAft>
                <a:buClrTx/>
                <a:buSzTx/>
                <a:buFontTx/>
                <a:buNone/>
                <a:defRPr/>
              </a:pPr>
              <a:r>
                <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rPr>
                <a:t>机器语言</a:t>
              </a:r>
              <a:endParaRPr kumimoji="1" lang="zh-CN" altLang="en-US" sz="1600" b="0" i="0" u="none" strike="noStrike" kern="1200" cap="none" spc="0" normalizeH="0" baseline="0" noProof="0">
                <a:ln>
                  <a:noFill/>
                </a:ln>
                <a:solidFill>
                  <a:srgbClr val="FFFF99"/>
                </a:solidFill>
                <a:effectLst>
                  <a:outerShdw blurRad="38100" dist="38100" dir="2700000" algn="tl">
                    <a:srgbClr val="000000"/>
                  </a:outerShdw>
                </a:effectLst>
                <a:uLnTx/>
                <a:uFillTx/>
                <a:latin typeface="宋体" panose="02010600030101010101" pitchFamily="2" charset="-122"/>
                <a:ea typeface="+mn-ea"/>
                <a:cs typeface="+mn-cs"/>
              </a:endParaRPr>
            </a:p>
          </p:txBody>
        </p:sp>
      </p:grpSp>
      <p:grpSp>
        <p:nvGrpSpPr>
          <p:cNvPr id="116785" name="Group 49"/>
          <p:cNvGrpSpPr/>
          <p:nvPr/>
        </p:nvGrpSpPr>
        <p:grpSpPr>
          <a:xfrm>
            <a:off x="3178175" y="4229100"/>
            <a:ext cx="1165225" cy="2327275"/>
            <a:chOff x="1911" y="2712"/>
            <a:chExt cx="734" cy="1466"/>
          </a:xfrm>
        </p:grpSpPr>
        <p:sp>
          <p:nvSpPr>
            <p:cNvPr id="116786" name="Rectangle 50"/>
            <p:cNvSpPr/>
            <p:nvPr/>
          </p:nvSpPr>
          <p:spPr>
            <a:xfrm>
              <a:off x="1925" y="2712"/>
              <a:ext cx="720" cy="288"/>
            </a:xfrm>
            <a:prstGeom prst="rect">
              <a:avLst/>
            </a:prstGeom>
            <a:solidFill>
              <a:schemeClr val="bg2"/>
            </a:solidFill>
            <a:ln w="12700" cap="flat" cmpd="sng">
              <a:solidFill>
                <a:schemeClr val="accent1"/>
              </a:solidFill>
              <a:prstDash val="solid"/>
              <a:miter/>
              <a:headEnd type="none" w="med" len="med"/>
              <a:tailEnd type="none" w="med" len="med"/>
            </a:ln>
          </p:spPr>
          <p:txBody>
            <a:bodyPr wrap="none" lIns="90000" tIns="46800" rIns="90000" bIns="46800" anchor="ctr"/>
            <a:p>
              <a:pPr algn="ctr">
                <a:spcBef>
                  <a:spcPct val="50000"/>
                </a:spcBef>
              </a:pPr>
              <a:r>
                <a:rPr lang="zh-CN" altLang="en-US" b="0" dirty="0">
                  <a:solidFill>
                    <a:srgbClr val="1B2A95"/>
                  </a:solidFill>
                  <a:latin typeface="宋体" panose="02010600030101010101" pitchFamily="2" charset="-122"/>
                  <a:ea typeface="方正姚体" panose="02010601030101010101" pitchFamily="2" charset="-122"/>
                </a:rPr>
                <a:t>汇编语言</a:t>
              </a:r>
              <a:endParaRPr lang="zh-CN" altLang="en-US" b="0" dirty="0">
                <a:solidFill>
                  <a:srgbClr val="1B2A95"/>
                </a:solidFill>
                <a:latin typeface="宋体" panose="02010600030101010101" pitchFamily="2" charset="-122"/>
                <a:ea typeface="方正姚体" panose="02010601030101010101" pitchFamily="2" charset="-122"/>
              </a:endParaRPr>
            </a:p>
          </p:txBody>
        </p:sp>
        <p:sp>
          <p:nvSpPr>
            <p:cNvPr id="116787" name="Rectangle 51"/>
            <p:cNvSpPr/>
            <p:nvPr/>
          </p:nvSpPr>
          <p:spPr>
            <a:xfrm>
              <a:off x="1920" y="3323"/>
              <a:ext cx="720" cy="288"/>
            </a:xfrm>
            <a:prstGeom prst="rect">
              <a:avLst/>
            </a:prstGeom>
            <a:solidFill>
              <a:schemeClr val="bg2"/>
            </a:solidFill>
            <a:ln w="12700" cap="flat" cmpd="sng">
              <a:solidFill>
                <a:schemeClr val="accent1"/>
              </a:solidFill>
              <a:prstDash val="solid"/>
              <a:miter/>
              <a:headEnd type="none" w="med" len="med"/>
              <a:tailEnd type="none" w="med" len="med"/>
            </a:ln>
          </p:spPr>
          <p:txBody>
            <a:bodyPr wrap="none" lIns="90000" tIns="46800" rIns="90000" bIns="46800" anchor="ctr"/>
            <a:p>
              <a:pPr algn="ctr">
                <a:spcBef>
                  <a:spcPct val="50000"/>
                </a:spcBef>
              </a:pPr>
              <a:r>
                <a:rPr lang="zh-CN" altLang="en-US" b="0" dirty="0">
                  <a:solidFill>
                    <a:srgbClr val="1B2A95"/>
                  </a:solidFill>
                  <a:latin typeface="宋体" panose="02010600030101010101" pitchFamily="2" charset="-122"/>
                  <a:ea typeface="方正姚体" panose="02010601030101010101" pitchFamily="2" charset="-122"/>
                </a:rPr>
                <a:t>机器语言</a:t>
              </a:r>
              <a:endParaRPr lang="zh-CN" altLang="en-US" b="0" dirty="0">
                <a:solidFill>
                  <a:srgbClr val="1B2A95"/>
                </a:solidFill>
                <a:latin typeface="宋体" panose="02010600030101010101" pitchFamily="2" charset="-122"/>
                <a:ea typeface="方正姚体" panose="02010601030101010101" pitchFamily="2" charset="-122"/>
              </a:endParaRPr>
            </a:p>
          </p:txBody>
        </p:sp>
        <p:sp>
          <p:nvSpPr>
            <p:cNvPr id="116788" name="Text Box 52"/>
            <p:cNvSpPr txBox="1"/>
            <p:nvPr/>
          </p:nvSpPr>
          <p:spPr>
            <a:xfrm>
              <a:off x="1911" y="3065"/>
              <a:ext cx="373" cy="215"/>
            </a:xfrm>
            <a:prstGeom prst="rect">
              <a:avLst/>
            </a:prstGeom>
            <a:noFill/>
            <a:ln w="9525">
              <a:noFill/>
            </a:ln>
          </p:spPr>
          <p:txBody>
            <a:bodyPr wrap="none" lIns="90000" tIns="46800" rIns="90000" bIns="46800" anchor="t">
              <a:spAutoFit/>
            </a:bodyPr>
            <a:p>
              <a:pPr algn="dist">
                <a:spcBef>
                  <a:spcPct val="50000"/>
                </a:spcBef>
              </a:pPr>
              <a:r>
                <a:rPr lang="zh-CN" altLang="en-US" b="0" dirty="0">
                  <a:solidFill>
                    <a:srgbClr val="1B2A95"/>
                  </a:solidFill>
                  <a:latin typeface="宋体" panose="02010600030101010101" pitchFamily="2" charset="-122"/>
                  <a:ea typeface="方正姚体" panose="02010601030101010101" pitchFamily="2" charset="-122"/>
                </a:rPr>
                <a:t>汇编</a:t>
              </a:r>
              <a:endParaRPr lang="zh-CN" altLang="en-US" b="0" dirty="0">
                <a:solidFill>
                  <a:srgbClr val="1B2A95"/>
                </a:solidFill>
                <a:latin typeface="宋体" panose="02010600030101010101" pitchFamily="2" charset="-122"/>
                <a:ea typeface="方正姚体" panose="02010601030101010101" pitchFamily="2" charset="-122"/>
              </a:endParaRPr>
            </a:p>
          </p:txBody>
        </p:sp>
        <p:cxnSp>
          <p:nvCxnSpPr>
            <p:cNvPr id="116789" name="AutoShape 53"/>
            <p:cNvCxnSpPr>
              <a:stCxn id="116786" idx="2"/>
              <a:endCxn id="116787" idx="0"/>
            </p:cNvCxnSpPr>
            <p:nvPr/>
          </p:nvCxnSpPr>
          <p:spPr>
            <a:xfrm flipH="1">
              <a:off x="2280" y="3000"/>
              <a:ext cx="5" cy="323"/>
            </a:xfrm>
            <a:prstGeom prst="straightConnector1">
              <a:avLst/>
            </a:prstGeom>
            <a:ln w="9525" cap="flat" cmpd="sng">
              <a:solidFill>
                <a:srgbClr val="000000"/>
              </a:solidFill>
              <a:prstDash val="solid"/>
              <a:round/>
              <a:headEnd type="none" w="med" len="med"/>
              <a:tailEnd type="triangle" w="med" len="med"/>
            </a:ln>
          </p:spPr>
        </p:cxnSp>
        <p:graphicFrame>
          <p:nvGraphicFramePr>
            <p:cNvPr id="116790" name="Object 86"/>
            <p:cNvGraphicFramePr>
              <a:graphicFrameLocks noChangeAspect="1"/>
            </p:cNvGraphicFramePr>
            <p:nvPr/>
          </p:nvGraphicFramePr>
          <p:xfrm>
            <a:off x="2180" y="3702"/>
            <a:ext cx="201" cy="476"/>
          </p:xfrm>
          <a:graphic>
            <a:graphicData uri="http://schemas.openxmlformats.org/presentationml/2006/ole">
              <mc:AlternateContent xmlns:mc="http://schemas.openxmlformats.org/markup-compatibility/2006">
                <mc:Choice xmlns:v="urn:schemas-microsoft-com:vml" Requires="v">
                  <p:oleObj spid="_x0000_s3082" name="" r:id="rId12" imgW="333375" imgH="762000" progId="Visio.Drawing.11">
                    <p:embed/>
                  </p:oleObj>
                </mc:Choice>
                <mc:Fallback>
                  <p:oleObj name="" r:id="rId12" imgW="333375" imgH="762000" progId="Visio.Drawing.11">
                    <p:embed/>
                    <p:pic>
                      <p:nvPicPr>
                        <p:cNvPr id="0" name="图片 3081"/>
                        <p:cNvPicPr/>
                        <p:nvPr/>
                      </p:nvPicPr>
                      <p:blipFill>
                        <a:blip r:embed="rId13"/>
                        <a:stretch>
                          <a:fillRect/>
                        </a:stretch>
                      </p:blipFill>
                      <p:spPr>
                        <a:xfrm>
                          <a:off x="2180" y="3702"/>
                          <a:ext cx="201" cy="476"/>
                        </a:xfrm>
                        <a:prstGeom prst="rect">
                          <a:avLst/>
                        </a:prstGeom>
                        <a:noFill/>
                        <a:ln w="38100">
                          <a:noFill/>
                          <a:miter/>
                        </a:ln>
                      </p:spPr>
                    </p:pic>
                  </p:oleObj>
                </mc:Fallback>
              </mc:AlternateContent>
            </a:graphicData>
          </a:graphic>
        </p:graphicFrame>
      </p:grpSp>
      <p:cxnSp>
        <p:nvCxnSpPr>
          <p:cNvPr id="116791" name="AutoShape 55"/>
          <p:cNvCxnSpPr>
            <a:stCxn id="116786" idx="2"/>
            <a:endCxn id="116787" idx="0"/>
          </p:cNvCxnSpPr>
          <p:nvPr/>
        </p:nvCxnSpPr>
        <p:spPr>
          <a:xfrm>
            <a:off x="3763963" y="5656263"/>
            <a:ext cx="1587" cy="144462"/>
          </a:xfrm>
          <a:prstGeom prst="straightConnector1">
            <a:avLst/>
          </a:prstGeom>
          <a:ln w="9525" cap="flat" cmpd="sng">
            <a:solidFill>
              <a:srgbClr val="000000"/>
            </a:solidFill>
            <a:prstDash val="solid"/>
            <a:round/>
            <a:headEnd type="none" w="med" len="med"/>
            <a:tailEnd type="triangle" w="med" len="med"/>
          </a:ln>
        </p:spPr>
      </p:cxnSp>
      <p:cxnSp>
        <p:nvCxnSpPr>
          <p:cNvPr id="116792" name="AutoShape 56"/>
          <p:cNvCxnSpPr>
            <a:stCxn id="116786" idx="2"/>
            <a:endCxn id="116787" idx="0"/>
          </p:cNvCxnSpPr>
          <p:nvPr/>
        </p:nvCxnSpPr>
        <p:spPr>
          <a:xfrm>
            <a:off x="1020763" y="5656263"/>
            <a:ext cx="1587" cy="180975"/>
          </a:xfrm>
          <a:prstGeom prst="straightConnector1">
            <a:avLst/>
          </a:prstGeom>
          <a:ln w="9525" cap="flat" cmpd="sng">
            <a:solidFill>
              <a:srgbClr val="000000"/>
            </a:solidFill>
            <a:prstDash val="solid"/>
            <a:round/>
            <a:headEnd type="none" w="med" len="med"/>
            <a:tailEnd type="triangle" w="med" len="med"/>
          </a:ln>
        </p:spPr>
      </p:cxnSp>
      <p:sp>
        <p:nvSpPr>
          <p:cNvPr id="116793" name="Text Box 57"/>
          <p:cNvSpPr txBox="1"/>
          <p:nvPr/>
        </p:nvSpPr>
        <p:spPr>
          <a:xfrm>
            <a:off x="1762125" y="3640138"/>
            <a:ext cx="590550" cy="341312"/>
          </a:xfrm>
          <a:prstGeom prst="rect">
            <a:avLst/>
          </a:prstGeom>
          <a:noFill/>
          <a:ln w="9525">
            <a:noFill/>
          </a:ln>
        </p:spPr>
        <p:txBody>
          <a:bodyPr wrap="none" lIns="90000" tIns="46800" rIns="90000" bIns="46800" anchor="t">
            <a:spAutoFit/>
          </a:bodyPr>
          <a:p>
            <a:pPr algn="dist">
              <a:spcBef>
                <a:spcPct val="50000"/>
              </a:spcBef>
            </a:pPr>
            <a:r>
              <a:rPr lang="zh-CN" altLang="en-US" b="0" dirty="0">
                <a:solidFill>
                  <a:srgbClr val="1B2A95"/>
                </a:solidFill>
                <a:latin typeface="宋体" panose="02010600030101010101" pitchFamily="2" charset="-122"/>
                <a:ea typeface="方正姚体" panose="02010601030101010101" pitchFamily="2" charset="-122"/>
              </a:rPr>
              <a:t>编译</a:t>
            </a:r>
            <a:endParaRPr lang="zh-CN" altLang="en-US" b="0" dirty="0">
              <a:solidFill>
                <a:srgbClr val="1B2A95"/>
              </a:solidFill>
              <a:latin typeface="宋体" panose="02010600030101010101" pitchFamily="2" charset="-122"/>
              <a:ea typeface="方正姚体" panose="02010601030101010101" pitchFamily="2" charset="-122"/>
            </a:endParaRPr>
          </a:p>
        </p:txBody>
      </p:sp>
      <p:cxnSp>
        <p:nvCxnSpPr>
          <p:cNvPr id="116794" name="AutoShape 58"/>
          <p:cNvCxnSpPr>
            <a:stCxn id="116786" idx="2"/>
            <a:endCxn id="116787" idx="0"/>
          </p:cNvCxnSpPr>
          <p:nvPr/>
        </p:nvCxnSpPr>
        <p:spPr>
          <a:xfrm>
            <a:off x="2392363" y="5656263"/>
            <a:ext cx="0" cy="144462"/>
          </a:xfrm>
          <a:prstGeom prst="straightConnector1">
            <a:avLst/>
          </a:prstGeom>
          <a:ln w="9525" cap="flat" cmpd="sng">
            <a:solidFill>
              <a:srgbClr val="000000"/>
            </a:solidFill>
            <a:prstDash val="solid"/>
            <a:round/>
            <a:headEnd type="none" w="med" len="med"/>
            <a:tailEnd type="triangle" w="med" len="med"/>
          </a:ln>
        </p:spPr>
      </p:cxnSp>
      <p:sp>
        <p:nvSpPr>
          <p:cNvPr id="116795" name="Line 59"/>
          <p:cNvSpPr/>
          <p:nvPr/>
        </p:nvSpPr>
        <p:spPr>
          <a:xfrm>
            <a:off x="5364163" y="5229225"/>
            <a:ext cx="0" cy="215900"/>
          </a:xfrm>
          <a:prstGeom prst="line">
            <a:avLst/>
          </a:prstGeom>
          <a:ln w="9525" cap="flat" cmpd="sng">
            <a:solidFill>
              <a:srgbClr val="000000"/>
            </a:solidFill>
            <a:prstDash val="solid"/>
            <a:round/>
            <a:headEnd type="none" w="med" len="med"/>
            <a:tailEnd type="triangle" w="med" len="med"/>
          </a:ln>
        </p:spPr>
        <p:txBody>
          <a:bodyPr anchor="t"/>
          <a:p>
            <a:endParaRPr lang="zh-CN" altLang="en-US" dirty="0">
              <a:latin typeface="Calibri" panose="020F0502020204030204" pitchFamily="34" charset="0"/>
              <a:ea typeface="方正魏碑简体" pitchFamily="2" charset="-122"/>
            </a:endParaRPr>
          </a:p>
        </p:txBody>
      </p:sp>
      <p:sp>
        <p:nvSpPr>
          <p:cNvPr id="179260" name="Oval 60"/>
          <p:cNvSpPr>
            <a:spLocks noChangeArrowheads="1"/>
          </p:cNvSpPr>
          <p:nvPr/>
        </p:nvSpPr>
        <p:spPr bwMode="auto">
          <a:xfrm>
            <a:off x="7086600" y="5591175"/>
            <a:ext cx="1150938" cy="504825"/>
          </a:xfrm>
          <a:prstGeom prst="ellipse">
            <a:avLst/>
          </a:prstGeom>
          <a:solidFill>
            <a:schemeClr val="accent1"/>
          </a:solidFill>
          <a:ln w="9525">
            <a:solidFill>
              <a:srgbClr val="000000"/>
            </a:solid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outerShdw blurRad="38100" dist="38100" dir="2700000" algn="tl">
                    <a:srgbClr val="FFFFFF"/>
                  </a:outerShdw>
                </a:effectLst>
                <a:uLnTx/>
                <a:uFillTx/>
                <a:latin typeface="Tahoma" panose="020B0604030504040204" pitchFamily="34" charset="0"/>
                <a:ea typeface="方正舒体" panose="02010601030101010101" pitchFamily="2" charset="-122"/>
                <a:cs typeface="+mn-cs"/>
              </a:rPr>
              <a:t>Java CPU</a:t>
            </a:r>
            <a:endParaRPr kumimoji="0" lang="en-US" altLang="zh-CN" sz="1600" b="0" i="0" u="none" strike="noStrike" kern="1200" cap="none" spc="0" normalizeH="0" baseline="0" noProof="0">
              <a:ln>
                <a:noFill/>
              </a:ln>
              <a:solidFill>
                <a:schemeClr val="tx1"/>
              </a:solidFill>
              <a:effectLst>
                <a:outerShdw blurRad="38100" dist="38100" dir="2700000" algn="tl">
                  <a:srgbClr val="FFFFFF"/>
                </a:outerShdw>
              </a:effectLst>
              <a:uLnTx/>
              <a:uFillTx/>
              <a:latin typeface="Tahoma" panose="020B0604030504040204" pitchFamily="34" charset="0"/>
              <a:ea typeface="方正舒体" panose="02010601030101010101" pitchFamily="2" charset="-122"/>
              <a:cs typeface="+mn-cs"/>
            </a:endParaRPr>
          </a:p>
        </p:txBody>
      </p:sp>
      <p:sp>
        <p:nvSpPr>
          <p:cNvPr id="116797" name="Line 61"/>
          <p:cNvSpPr/>
          <p:nvPr/>
        </p:nvSpPr>
        <p:spPr>
          <a:xfrm flipH="1">
            <a:off x="5334000" y="5438775"/>
            <a:ext cx="0" cy="152400"/>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116798" name="Line 62"/>
          <p:cNvSpPr/>
          <p:nvPr/>
        </p:nvSpPr>
        <p:spPr>
          <a:xfrm flipH="1">
            <a:off x="5791200" y="5438775"/>
            <a:ext cx="0" cy="152400"/>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116799" name="Line 63"/>
          <p:cNvSpPr/>
          <p:nvPr/>
        </p:nvSpPr>
        <p:spPr>
          <a:xfrm flipH="1">
            <a:off x="6172200" y="5438775"/>
            <a:ext cx="0" cy="152400"/>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Calibri" panose="020F0502020204030204" pitchFamily="34" charset="0"/>
              <a:ea typeface="方正魏碑简体" pitchFamily="2" charset="-122"/>
            </a:endParaRPr>
          </a:p>
        </p:txBody>
      </p:sp>
      <p:sp>
        <p:nvSpPr>
          <p:cNvPr id="116800" name="Text Box 64"/>
          <p:cNvSpPr txBox="1"/>
          <p:nvPr/>
        </p:nvSpPr>
        <p:spPr>
          <a:xfrm>
            <a:off x="914400" y="228600"/>
            <a:ext cx="8229600" cy="523875"/>
          </a:xfrm>
          <a:prstGeom prst="rect">
            <a:avLst/>
          </a:prstGeom>
          <a:noFill/>
          <a:ln w="9525">
            <a:noFill/>
          </a:ln>
        </p:spPr>
        <p:txBody>
          <a:bodyPr anchor="t">
            <a:spAutoFit/>
          </a:bodyPr>
          <a:p>
            <a:pPr algn="ctr" eaLnBrk="0" hangingPunct="0"/>
            <a:r>
              <a:rPr lang="zh-CN" altLang="en-US" sz="2800" dirty="0">
                <a:latin typeface="Times New Roman" panose="02020603050405020304" pitchFamily="18" charset="0"/>
                <a:ea typeface="楷体_GB2312" pitchFamily="49" charset="-122"/>
              </a:rPr>
              <a:t>几种典型语言与</a:t>
            </a:r>
            <a:r>
              <a:rPr lang="en-US" altLang="zh-CN" sz="2800">
                <a:latin typeface="Times New Roman" panose="02020603050405020304" pitchFamily="18" charset="0"/>
                <a:ea typeface="楷体_GB2312" pitchFamily="49" charset="-122"/>
              </a:rPr>
              <a:t>Java</a:t>
            </a:r>
            <a:r>
              <a:rPr lang="zh-CN" altLang="en-US" sz="2800" dirty="0">
                <a:latin typeface="Times New Roman" panose="02020603050405020304" pitchFamily="18" charset="0"/>
                <a:ea typeface="楷体_GB2312" pitchFamily="49" charset="-122"/>
              </a:rPr>
              <a:t>语言执行过程的比较</a:t>
            </a:r>
            <a:endParaRPr lang="zh-CN" altLang="en-US" sz="2800" dirty="0">
              <a:latin typeface="Times New Roman" panose="02020603050405020304" pitchFamily="18" charset="0"/>
              <a:ea typeface="楷体_GB2312" pitchFamily="49"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17762" name="Text Box 3"/>
          <p:cNvSpPr txBox="1"/>
          <p:nvPr/>
        </p:nvSpPr>
        <p:spPr>
          <a:xfrm>
            <a:off x="1295400" y="1058863"/>
            <a:ext cx="7848600" cy="6721475"/>
          </a:xfrm>
          <a:prstGeom prst="rect">
            <a:avLst/>
          </a:prstGeom>
          <a:noFill/>
          <a:ln w="9525">
            <a:noFill/>
          </a:ln>
        </p:spPr>
        <p:txBody>
          <a:bodyPr anchor="t">
            <a:spAutoFit/>
          </a:bodyPr>
          <a:p>
            <a:pPr>
              <a:spcBef>
                <a:spcPct val="20000"/>
              </a:spcBef>
            </a:pPr>
            <a:r>
              <a:rPr lang="en-US" altLang="zh-CN" sz="3200" b="0">
                <a:latin typeface="Times New Roman" panose="02020603050405020304" pitchFamily="18" charset="0"/>
                <a:ea typeface="方正姚体" panose="02010601030101010101" pitchFamily="2" charset="-122"/>
              </a:rPr>
              <a:t>1. </a:t>
            </a:r>
            <a:r>
              <a:rPr lang="en-US" altLang="zh-CN" sz="3200" b="0">
                <a:solidFill>
                  <a:srgbClr val="FF0000"/>
                </a:solidFill>
                <a:latin typeface="Times New Roman" panose="02020603050405020304" pitchFamily="18" charset="0"/>
                <a:ea typeface="方正姚体" panose="02010601030101010101" pitchFamily="2" charset="-122"/>
              </a:rPr>
              <a:t>JDK (SUN)</a:t>
            </a:r>
            <a:endParaRPr lang="en-US" altLang="zh-CN" sz="3200" b="0">
              <a:solidFill>
                <a:srgbClr val="FF0000"/>
              </a:solidFill>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2. </a:t>
            </a:r>
            <a:r>
              <a:rPr lang="en-US" altLang="zh-CN" sz="3200" b="0" err="1">
                <a:latin typeface="Times New Roman" panose="02020603050405020304" pitchFamily="18" charset="0"/>
                <a:ea typeface="方正姚体" panose="02010601030101010101" pitchFamily="2" charset="-122"/>
              </a:rPr>
              <a:t>JBuilder</a:t>
            </a:r>
            <a:endParaRPr lang="en-US" altLang="zh-CN" sz="3200" b="0">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3. </a:t>
            </a:r>
            <a:r>
              <a:rPr lang="en-US" altLang="zh-CN" sz="3200" b="0" err="1">
                <a:latin typeface="Times New Roman" panose="02020603050405020304" pitchFamily="18" charset="0"/>
                <a:ea typeface="方正姚体" panose="02010601030101010101" pitchFamily="2" charset="-122"/>
              </a:rPr>
              <a:t>JCreator</a:t>
            </a:r>
            <a:endParaRPr lang="en-US" altLang="zh-CN" sz="3200" b="0">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4. </a:t>
            </a:r>
            <a:r>
              <a:rPr lang="en-US" altLang="zh-CN" sz="3200" b="0">
                <a:solidFill>
                  <a:srgbClr val="FF0000"/>
                </a:solidFill>
                <a:latin typeface="Times New Roman" panose="02020603050405020304" pitchFamily="18" charset="0"/>
                <a:ea typeface="方正姚体" panose="02010601030101010101" pitchFamily="2" charset="-122"/>
              </a:rPr>
              <a:t>Eclipse</a:t>
            </a:r>
            <a:endParaRPr lang="en-US" altLang="zh-CN" sz="3200" b="0">
              <a:solidFill>
                <a:srgbClr val="FF0000"/>
              </a:solidFill>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5. </a:t>
            </a:r>
            <a:r>
              <a:rPr lang="en-US" altLang="zh-CN" sz="3200" b="0">
                <a:solidFill>
                  <a:srgbClr val="FF0000"/>
                </a:solidFill>
                <a:latin typeface="Times New Roman" panose="02020603050405020304" pitchFamily="18" charset="0"/>
                <a:ea typeface="方正姚体" panose="02010601030101010101" pitchFamily="2" charset="-122"/>
              </a:rPr>
              <a:t>IntelliJ IDEA</a:t>
            </a:r>
            <a:endParaRPr lang="en-US" altLang="zh-CN" sz="3200" b="0">
              <a:solidFill>
                <a:srgbClr val="FF0000"/>
              </a:solidFill>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6. IBM Visual Age for Java, </a:t>
            </a:r>
            <a:r>
              <a:rPr lang="en-US" altLang="zh-CN" sz="3200" b="0" err="1">
                <a:latin typeface="Times New Roman" panose="02020603050405020304" pitchFamily="18" charset="0"/>
                <a:ea typeface="方正姚体" panose="02010601030101010101" pitchFamily="2" charset="-122"/>
              </a:rPr>
              <a:t>Webshpere</a:t>
            </a:r>
            <a:endParaRPr lang="en-US" altLang="zh-CN" sz="3200" b="0">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7. </a:t>
            </a:r>
            <a:r>
              <a:rPr lang="en-US" altLang="zh-CN" sz="3200" b="0" err="1">
                <a:latin typeface="Times New Roman" panose="02020603050405020304" pitchFamily="18" charset="0"/>
                <a:ea typeface="方正姚体" panose="02010601030101010101" pitchFamily="2" charset="-122"/>
              </a:rPr>
              <a:t>NetBeans</a:t>
            </a:r>
            <a:endParaRPr lang="en-US" altLang="zh-CN" sz="3200" b="0">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8. Microsoft VJ++ </a:t>
            </a:r>
            <a:endParaRPr lang="en-US" altLang="zh-CN" sz="3200" b="0">
              <a:latin typeface="Times New Roman" panose="02020603050405020304" pitchFamily="18" charset="0"/>
              <a:ea typeface="方正姚体" panose="02010601030101010101" pitchFamily="2" charset="-122"/>
            </a:endParaRPr>
          </a:p>
          <a:p>
            <a:pPr algn="just">
              <a:spcBef>
                <a:spcPct val="20000"/>
              </a:spcBef>
            </a:pPr>
            <a:r>
              <a:rPr lang="en-US" altLang="zh-CN" sz="3200" b="0">
                <a:latin typeface="Times New Roman" panose="02020603050405020304" pitchFamily="18" charset="0"/>
                <a:ea typeface="方正姚体" panose="02010601030101010101" pitchFamily="2" charset="-122"/>
              </a:rPr>
              <a:t>…</a:t>
            </a:r>
            <a:endParaRPr lang="en-US" altLang="zh-CN" sz="3200" b="0">
              <a:latin typeface="Times New Roman" panose="02020603050405020304" pitchFamily="18" charset="0"/>
              <a:ea typeface="方正姚体" panose="02010601030101010101" pitchFamily="2" charset="-122"/>
            </a:endParaRPr>
          </a:p>
          <a:p>
            <a:pPr>
              <a:spcBef>
                <a:spcPct val="50000"/>
              </a:spcBef>
            </a:pPr>
            <a:endParaRPr lang="en-US" altLang="zh-CN" sz="3200" b="0">
              <a:latin typeface="Times New Roman" panose="02020603050405020304" pitchFamily="18" charset="0"/>
              <a:ea typeface="方正姚体" panose="02010601030101010101" pitchFamily="2" charset="-122"/>
            </a:endParaRPr>
          </a:p>
          <a:p>
            <a:pPr>
              <a:spcBef>
                <a:spcPct val="50000"/>
              </a:spcBef>
            </a:pPr>
            <a:endParaRPr lang="en-US" altLang="zh-CN" sz="3200" b="0">
              <a:latin typeface="Times New Roman" panose="02020603050405020304" pitchFamily="18" charset="0"/>
              <a:ea typeface="楷体_GB2312" pitchFamily="49" charset="-122"/>
            </a:endParaRPr>
          </a:p>
        </p:txBody>
      </p:sp>
      <p:sp>
        <p:nvSpPr>
          <p:cNvPr id="117763"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20834" name="Text Box 3"/>
          <p:cNvSpPr txBox="1"/>
          <p:nvPr/>
        </p:nvSpPr>
        <p:spPr>
          <a:xfrm>
            <a:off x="914400" y="1143000"/>
            <a:ext cx="7994650" cy="3356610"/>
          </a:xfrm>
          <a:prstGeom prst="rect">
            <a:avLst/>
          </a:prstGeom>
          <a:noFill/>
          <a:ln w="9525">
            <a:noFill/>
          </a:ln>
        </p:spPr>
        <p:txBody>
          <a:bodyPr anchor="t">
            <a:spAutoFit/>
          </a:bodyPr>
          <a:p>
            <a:pPr marL="342900" indent="-342900">
              <a:lnSpc>
                <a:spcPct val="90000"/>
              </a:lnSpc>
              <a:spcBef>
                <a:spcPct val="20000"/>
              </a:spcBef>
            </a:pPr>
            <a:r>
              <a:rPr lang="en-US" altLang="zh-CN" sz="3200">
                <a:solidFill>
                  <a:srgbClr val="17385F"/>
                </a:solidFill>
                <a:latin typeface="Times New Roman" panose="02020603050405020304" pitchFamily="18" charset="0"/>
                <a:ea typeface="楷体_GB2312" pitchFamily="49" charset="-122"/>
              </a:rPr>
              <a:t>1.3.1 JDK</a:t>
            </a:r>
            <a:r>
              <a:rPr lang="en-US" altLang="zh-CN" sz="3600">
                <a:latin typeface="Times New Roman" panose="02020603050405020304" pitchFamily="18" charset="0"/>
                <a:ea typeface="方正姚体" panose="02010601030101010101" pitchFamily="2" charset="-122"/>
              </a:rPr>
              <a:t> </a:t>
            </a:r>
            <a:endParaRPr lang="en-US" altLang="zh-CN" sz="3600">
              <a:latin typeface="Times New Roman" panose="02020603050405020304" pitchFamily="18" charset="0"/>
              <a:ea typeface="方正姚体" panose="02010601030101010101" pitchFamily="2" charset="-122"/>
            </a:endParaRPr>
          </a:p>
          <a:p>
            <a:pPr marL="342900" lvl="1" indent="-342900">
              <a:lnSpc>
                <a:spcPct val="130000"/>
              </a:lnSpc>
              <a:spcBef>
                <a:spcPct val="50000"/>
              </a:spcBef>
              <a:buClr>
                <a:srgbClr val="C00000"/>
              </a:buClr>
              <a:buFont typeface="Wingdings" panose="05000000000000000000" pitchFamily="2" charset="2"/>
              <a:buChar char="Ø"/>
            </a:pP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JDK(Java</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  Developer’s  Kit)</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是</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SUN</a:t>
            </a:r>
            <a:r>
              <a:rPr lang="zh-CN" altLang="en-US" sz="2400" b="0">
                <a:solidFill>
                  <a:srgbClr val="1B2A95"/>
                </a:solidFill>
                <a:latin typeface="Times New Roman" panose="02020603050405020304" pitchFamily="18" charset="0"/>
                <a:ea typeface="楷体_GB2312" pitchFamily="49" charset="-122"/>
                <a:sym typeface="Wingdings" panose="05000000000000000000" pitchFamily="2" charset="2"/>
              </a:rPr>
              <a:t>（</a:t>
            </a:r>
            <a:r>
              <a:rPr lang="en-US" altLang="zh-CN" sz="2400" err="1">
                <a:latin typeface="Times New Roman" panose="02020603050405020304" pitchFamily="18" charset="0"/>
                <a:ea typeface="楷体_GB2312" pitchFamily="49" charset="-122"/>
                <a:sym typeface="+mn-ea"/>
              </a:rPr>
              <a:t>Oracle</a:t>
            </a:r>
            <a:r>
              <a:rPr lang="zh-CN" altLang="en-US" sz="2400" b="0">
                <a:solidFill>
                  <a:srgbClr val="1B2A95"/>
                </a:solidFill>
                <a:latin typeface="Times New Roman" panose="02020603050405020304" pitchFamily="18" charset="0"/>
                <a:ea typeface="楷体_GB2312" pitchFamily="49" charset="-122"/>
                <a:sym typeface="Wingdings" panose="05000000000000000000" pitchFamily="2" charset="2"/>
              </a:rPr>
              <a:t>）</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公司开发的</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编程工具包，可以从</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SUN</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公司主页上免费下载 。</a:t>
            </a:r>
            <a:endPar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endParaRPr>
          </a:p>
          <a:p>
            <a:pPr marL="342900" lvl="1" indent="-34290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包括编译器</a:t>
            </a: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javac</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、解释器</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java</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、调试器</a:t>
            </a: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jdb</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、反汇编器</a:t>
            </a: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javap</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、文档管理器</a:t>
            </a: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javadoc</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Applet</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预视器</a:t>
            </a:r>
            <a:r>
              <a:rPr lang="en-US" altLang="zh-CN" sz="2400" b="0" err="1">
                <a:solidFill>
                  <a:srgbClr val="1B2A95"/>
                </a:solidFill>
                <a:latin typeface="Times New Roman" panose="02020603050405020304" pitchFamily="18" charset="0"/>
                <a:ea typeface="楷体_GB2312" pitchFamily="49" charset="-122"/>
                <a:sym typeface="Wingdings" panose="05000000000000000000" pitchFamily="2" charset="2"/>
              </a:rPr>
              <a:t>appletviewer</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、类文件打包器</a:t>
            </a:r>
            <a:r>
              <a:rPr lang="en-US" altLang="zh-CN" sz="2400" b="0">
                <a:solidFill>
                  <a:srgbClr val="1B2A95"/>
                </a:solidFill>
                <a:latin typeface="Times New Roman" panose="02020603050405020304" pitchFamily="18" charset="0"/>
                <a:ea typeface="楷体_GB2312" pitchFamily="49" charset="-122"/>
                <a:sym typeface="Wingdings" panose="05000000000000000000" pitchFamily="2" charset="2"/>
              </a:rPr>
              <a:t>jar</a:t>
            </a:r>
            <a:r>
              <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rPr>
              <a:t>等。 </a:t>
            </a:r>
            <a:endParaRPr lang="zh-CN" altLang="en-US" sz="2400" b="0" dirty="0">
              <a:solidFill>
                <a:srgbClr val="1B2A95"/>
              </a:solidFill>
              <a:latin typeface="Times New Roman" panose="02020603050405020304" pitchFamily="18" charset="0"/>
              <a:ea typeface="楷体_GB2312" pitchFamily="49" charset="-122"/>
              <a:sym typeface="Wingdings" panose="05000000000000000000" pitchFamily="2" charset="2"/>
            </a:endParaRPr>
          </a:p>
        </p:txBody>
      </p:sp>
      <p:sp>
        <p:nvSpPr>
          <p:cNvPr id="120835"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876800" y="990600"/>
            <a:ext cx="4234815" cy="3100070"/>
          </a:xfrm>
          <a:prstGeom prst="rect">
            <a:avLst/>
          </a:prstGeom>
        </p:spPr>
      </p:pic>
      <p:sp>
        <p:nvSpPr>
          <p:cNvPr id="122882" name="Rectangle 3"/>
          <p:cNvSpPr>
            <a:spLocks noGrp="1"/>
          </p:cNvSpPr>
          <p:nvPr>
            <p:ph type="body"/>
          </p:nvPr>
        </p:nvSpPr>
        <p:spPr>
          <a:xfrm>
            <a:off x="914400" y="1100138"/>
            <a:ext cx="8229600" cy="4538662"/>
          </a:xfrm>
        </p:spPr>
        <p:txBody>
          <a:bodyPr anchor="t" anchorCtr="0"/>
          <a:p>
            <a:pPr>
              <a:lnSpc>
                <a:spcPct val="90000"/>
              </a:lnSpc>
              <a:buNone/>
            </a:pPr>
            <a:r>
              <a:rPr lang="en-US" altLang="zh-CN" b="1">
                <a:solidFill>
                  <a:srgbClr val="17385F"/>
                </a:solidFill>
                <a:latin typeface="Times New Roman" panose="02020603050405020304" pitchFamily="18" charset="0"/>
                <a:ea typeface="楷体_GB2312" pitchFamily="49" charset="-122"/>
              </a:rPr>
              <a:t>1.3.1 JDK</a:t>
            </a:r>
            <a:r>
              <a:rPr lang="en-US" altLang="zh-CN" sz="3600" b="1">
                <a:solidFill>
                  <a:srgbClr val="000000"/>
                </a:solidFill>
                <a:latin typeface="Times New Roman" panose="02020603050405020304" pitchFamily="18" charset="0"/>
                <a:ea typeface="宋体" panose="02010600030101010101" pitchFamily="2" charset="-122"/>
              </a:rPr>
              <a:t> </a:t>
            </a:r>
            <a:endParaRPr lang="en-US" altLang="zh-CN" sz="3600" b="1">
              <a:solidFill>
                <a:srgbClr val="000000"/>
              </a:solidFill>
              <a:latin typeface="Times New Roman" panose="02020603050405020304" pitchFamily="18" charset="0"/>
              <a:ea typeface="宋体" panose="02010600030101010101" pitchFamily="2" charset="-122"/>
            </a:endParaRPr>
          </a:p>
          <a:p>
            <a:pPr>
              <a:buNone/>
            </a:pPr>
            <a:r>
              <a:rPr lang="zh-CN" altLang="en-US" sz="2800" b="1" dirty="0">
                <a:solidFill>
                  <a:srgbClr val="1B2A95"/>
                </a:solidFill>
                <a:latin typeface="Times New Roman" panose="02020603050405020304" pitchFamily="18" charset="0"/>
                <a:ea typeface="楷体_GB2312" pitchFamily="49" charset="-122"/>
              </a:rPr>
              <a:t>（</a:t>
            </a:r>
            <a:r>
              <a:rPr lang="en-US" altLang="zh-CN" sz="2800" b="1">
                <a:solidFill>
                  <a:srgbClr val="1B2A95"/>
                </a:solidFill>
                <a:latin typeface="Times New Roman" panose="02020603050405020304" pitchFamily="18" charset="0"/>
                <a:ea typeface="楷体_GB2312" pitchFamily="49" charset="-122"/>
              </a:rPr>
              <a:t>1</a:t>
            </a:r>
            <a:r>
              <a:rPr lang="zh-CN" altLang="en-US" sz="2800" b="1" dirty="0">
                <a:solidFill>
                  <a:srgbClr val="1B2A95"/>
                </a:solidFill>
                <a:latin typeface="Times New Roman" panose="02020603050405020304" pitchFamily="18" charset="0"/>
                <a:ea typeface="楷体_GB2312" pitchFamily="49" charset="-122"/>
              </a:rPr>
              <a:t>）获得</a:t>
            </a:r>
            <a:r>
              <a:rPr lang="en-US" altLang="zh-CN" sz="2800" b="1">
                <a:solidFill>
                  <a:srgbClr val="1B2A95"/>
                </a:solidFill>
                <a:latin typeface="Times New Roman" panose="02020603050405020304" pitchFamily="18" charset="0"/>
                <a:ea typeface="楷体_GB2312" pitchFamily="49" charset="-122"/>
              </a:rPr>
              <a:t>JDK</a:t>
            </a:r>
            <a:r>
              <a:rPr lang="zh-CN" altLang="en-US" sz="2800" b="1" dirty="0">
                <a:solidFill>
                  <a:srgbClr val="1B2A95"/>
                </a:solidFill>
                <a:latin typeface="Times New Roman" panose="02020603050405020304" pitchFamily="18" charset="0"/>
                <a:ea typeface="楷体_GB2312" pitchFamily="49" charset="-122"/>
              </a:rPr>
              <a:t>软件</a:t>
            </a:r>
            <a:r>
              <a:rPr lang="zh-CN" altLang="en-US" sz="3600" dirty="0">
                <a:latin typeface="Times New Roman" panose="02020603050405020304" pitchFamily="18" charset="0"/>
                <a:ea typeface="楷体_GB2312" pitchFamily="49" charset="-122"/>
              </a:rPr>
              <a:t>	</a:t>
            </a:r>
            <a:endParaRPr lang="zh-CN" altLang="en-US" sz="3600" dirty="0">
              <a:latin typeface="Times New Roman" panose="02020603050405020304" pitchFamily="18" charset="0"/>
              <a:ea typeface="楷体_GB2312" pitchFamily="49" charset="-122"/>
            </a:endParaRPr>
          </a:p>
          <a:p>
            <a:pPr marL="0" lvl="1"/>
            <a:r>
              <a:rPr lang="zh-CN" altLang="en-US" sz="2400" dirty="0">
                <a:latin typeface="Times New Roman" panose="02020603050405020304" pitchFamily="18" charset="0"/>
                <a:ea typeface="楷体_GB2312" pitchFamily="49" charset="-122"/>
              </a:rPr>
              <a:t>在</a:t>
            </a:r>
            <a:r>
              <a:rPr lang="en-US" altLang="zh-CN" sz="2400" err="1">
                <a:latin typeface="Times New Roman" panose="02020603050405020304" pitchFamily="18" charset="0"/>
                <a:ea typeface="楷体_GB2312" pitchFamily="49" charset="-122"/>
              </a:rPr>
              <a:t>Oracle</a:t>
            </a:r>
            <a:r>
              <a:rPr lang="zh-CN" altLang="en-US" sz="2400" dirty="0">
                <a:latin typeface="Times New Roman" panose="02020603050405020304" pitchFamily="18" charset="0"/>
                <a:ea typeface="楷体_GB2312" pitchFamily="49" charset="-122"/>
              </a:rPr>
              <a:t>公司的网站上</a:t>
            </a:r>
            <a:r>
              <a:rPr lang="en-US" altLang="zh-CN" sz="2400">
                <a:latin typeface="Times New Roman" panose="02020603050405020304" pitchFamily="18" charset="0"/>
                <a:ea typeface="楷体_GB2312" pitchFamily="49" charset="-122"/>
              </a:rPr>
              <a:t>( </a:t>
            </a:r>
            <a:r>
              <a:rPr lang="en-US" altLang="zh-CN" sz="2400">
                <a:solidFill>
                  <a:srgbClr val="1B2A95"/>
                </a:solidFill>
                <a:latin typeface="Times New Roman" panose="02020603050405020304" pitchFamily="18" charset="0"/>
                <a:ea typeface="楷体_GB2312" pitchFamily="49" charset="-122"/>
                <a:sym typeface="Wingdings" panose="05000000000000000000" pitchFamily="2" charset="2"/>
              </a:rPr>
              <a:t>https://www.oracle.com/java/technologies/downloads/</a:t>
            </a:r>
            <a:endParaRPr lang="en-US" altLang="zh-CN" sz="2400">
              <a:solidFill>
                <a:srgbClr val="1B2A95"/>
              </a:solidFill>
              <a:latin typeface="Times New Roman" panose="02020603050405020304" pitchFamily="18" charset="0"/>
              <a:ea typeface="楷体_GB2312" pitchFamily="49" charset="-122"/>
              <a:sym typeface="Wingdings" panose="05000000000000000000" pitchFamily="2" charset="2"/>
            </a:endParaRPr>
          </a:p>
          <a:p>
            <a:pPr lvl="1"/>
            <a:r>
              <a:rPr lang="zh-CN" altLang="en-US" sz="2400" dirty="0">
                <a:latin typeface="Times New Roman" panose="02020603050405020304" pitchFamily="18" charset="0"/>
                <a:ea typeface="楷体_GB2312" pitchFamily="49" charset="-122"/>
              </a:rPr>
              <a:t>）可以下载</a:t>
            </a:r>
            <a:endParaRPr lang="zh-CN" altLang="en-US" sz="3200" b="1" dirty="0">
              <a:solidFill>
                <a:srgbClr val="1B2A95"/>
              </a:solidFill>
              <a:latin typeface="Times New Roman" panose="02020603050405020304" pitchFamily="18" charset="0"/>
              <a:ea typeface="楷体_GB2312" pitchFamily="49" charset="-122"/>
            </a:endParaRPr>
          </a:p>
          <a:p>
            <a:pPr>
              <a:buNone/>
            </a:pPr>
            <a:r>
              <a:rPr lang="zh-CN" altLang="en-US" sz="2800" b="1" dirty="0">
                <a:solidFill>
                  <a:srgbClr val="1B2A95"/>
                </a:solidFill>
                <a:latin typeface="Times New Roman" panose="02020603050405020304" pitchFamily="18" charset="0"/>
                <a:ea typeface="楷体_GB2312" pitchFamily="49" charset="-122"/>
              </a:rPr>
              <a:t>（</a:t>
            </a:r>
            <a:r>
              <a:rPr lang="en-US" altLang="zh-CN" sz="2800" b="1">
                <a:solidFill>
                  <a:srgbClr val="1B2A95"/>
                </a:solidFill>
                <a:latin typeface="Times New Roman" panose="02020603050405020304" pitchFamily="18" charset="0"/>
                <a:ea typeface="楷体_GB2312" pitchFamily="49" charset="-122"/>
              </a:rPr>
              <a:t>2</a:t>
            </a:r>
            <a:r>
              <a:rPr lang="zh-CN" altLang="en-US" sz="2800" b="1" dirty="0">
                <a:solidFill>
                  <a:srgbClr val="1B2A95"/>
                </a:solidFill>
                <a:latin typeface="Times New Roman" panose="02020603050405020304" pitchFamily="18" charset="0"/>
                <a:ea typeface="楷体_GB2312" pitchFamily="49" charset="-122"/>
              </a:rPr>
              <a:t>）</a:t>
            </a:r>
            <a:r>
              <a:rPr lang="en-US" altLang="zh-CN" sz="2800" b="1">
                <a:solidFill>
                  <a:srgbClr val="1B2A95"/>
                </a:solidFill>
                <a:latin typeface="Times New Roman" panose="02020603050405020304" pitchFamily="18" charset="0"/>
                <a:ea typeface="楷体_GB2312" pitchFamily="49" charset="-122"/>
              </a:rPr>
              <a:t> </a:t>
            </a:r>
            <a:r>
              <a:rPr lang="zh-CN" altLang="en-US" sz="2800" b="1" dirty="0">
                <a:solidFill>
                  <a:srgbClr val="1B2A95"/>
                </a:solidFill>
                <a:latin typeface="Times New Roman" panose="02020603050405020304" pitchFamily="18" charset="0"/>
                <a:ea typeface="楷体_GB2312" pitchFamily="49" charset="-122"/>
              </a:rPr>
              <a:t>安装过程</a:t>
            </a:r>
            <a:endParaRPr lang="zh-CN" altLang="en-US" sz="2800" b="1" dirty="0">
              <a:solidFill>
                <a:srgbClr val="1B2A95"/>
              </a:solidFill>
              <a:latin typeface="Times New Roman" panose="02020603050405020304" pitchFamily="18" charset="0"/>
              <a:ea typeface="楷体_GB2312" pitchFamily="49" charset="-122"/>
            </a:endParaRPr>
          </a:p>
          <a:p>
            <a:pPr lvl="1">
              <a:buFont typeface="Arial" panose="020B0604020202020204" pitchFamily="34" charset="0"/>
              <a:buChar char="•"/>
            </a:pPr>
            <a:r>
              <a:rPr lang="en-US" altLang="zh-CN" sz="2400">
                <a:latin typeface="Times New Roman" panose="02020603050405020304" pitchFamily="18" charset="0"/>
                <a:ea typeface="楷体_GB2312" pitchFamily="49" charset="-122"/>
              </a:rPr>
              <a:t>JDK17.0</a:t>
            </a:r>
            <a:r>
              <a:rPr lang="zh-CN" altLang="en-US" sz="2400" dirty="0">
                <a:latin typeface="Times New Roman" panose="02020603050405020304" pitchFamily="18" charset="0"/>
                <a:ea typeface="楷体_GB2312" pitchFamily="49" charset="-122"/>
              </a:rPr>
              <a:t>安装过程非常简单，双击</a:t>
            </a:r>
            <a:r>
              <a:rPr lang="en-US" altLang="zh-CN" sz="2400">
                <a:latin typeface="Times New Roman" panose="02020603050405020304" pitchFamily="18" charset="0"/>
                <a:ea typeface="楷体_GB2312" pitchFamily="49" charset="-122"/>
              </a:rPr>
              <a:t>jdk-17_windows-x64_bin.exe</a:t>
            </a:r>
            <a:endParaRPr lang="en-US" altLang="zh-CN" sz="2400">
              <a:latin typeface="Times New Roman" panose="02020603050405020304" pitchFamily="18" charset="0"/>
              <a:ea typeface="楷体_GB2312" pitchFamily="49" charset="-122"/>
            </a:endParaRPr>
          </a:p>
          <a:p>
            <a:pPr lvl="1">
              <a:buFont typeface="Arial" panose="020B0604020202020204" pitchFamily="34" charset="0"/>
              <a:buChar char="•"/>
            </a:pPr>
            <a:r>
              <a:rPr lang="en-US" altLang="zh-CN" sz="2400">
                <a:latin typeface="Times New Roman" panose="02020603050405020304" pitchFamily="18" charset="0"/>
                <a:ea typeface="楷体_GB2312" pitchFamily="49" charset="-122"/>
              </a:rPr>
              <a:t>Java</a:t>
            </a:r>
            <a:r>
              <a:rPr lang="zh-CN" altLang="en-US" sz="2400" dirty="0">
                <a:latin typeface="Times New Roman" panose="02020603050405020304" pitchFamily="18" charset="0"/>
                <a:ea typeface="楷体_GB2312" pitchFamily="49" charset="-122"/>
              </a:rPr>
              <a:t>开发工具包</a:t>
            </a:r>
            <a:r>
              <a:rPr lang="en-US" altLang="zh-CN" sz="2400">
                <a:latin typeface="Times New Roman" panose="02020603050405020304" pitchFamily="18" charset="0"/>
                <a:ea typeface="楷体_GB2312" pitchFamily="49" charset="-122"/>
              </a:rPr>
              <a:t>JDK</a:t>
            </a:r>
            <a:r>
              <a:rPr lang="zh-CN" altLang="en-US" sz="2400" dirty="0">
                <a:latin typeface="Times New Roman" panose="02020603050405020304" pitchFamily="18" charset="0"/>
                <a:ea typeface="楷体_GB2312" pitchFamily="49" charset="-122"/>
              </a:rPr>
              <a:t>目录</a:t>
            </a:r>
            <a:endParaRPr lang="en-US" altLang="zh-CN" sz="2400">
              <a:latin typeface="Times New Roman" panose="02020603050405020304" pitchFamily="18" charset="0"/>
              <a:ea typeface="楷体_GB2312" pitchFamily="49" charset="-122"/>
            </a:endParaRPr>
          </a:p>
          <a:p>
            <a:pPr lvl="1">
              <a:buNone/>
            </a:pPr>
            <a:r>
              <a:rPr lang="en-US" altLang="zh-CN" sz="240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C:\Program Files\Java\jdk1.8.0_162</a:t>
            </a:r>
            <a:endParaRPr lang="en-US" altLang="zh-CN" sz="2400">
              <a:latin typeface="Times New Roman" panose="02020603050405020304" pitchFamily="18" charset="0"/>
              <a:ea typeface="楷体_GB2312" pitchFamily="49" charset="-122"/>
            </a:endParaRPr>
          </a:p>
          <a:p>
            <a:pPr lvl="1">
              <a:buFont typeface="Arial" panose="020B0604020202020204" pitchFamily="34" charset="0"/>
              <a:buChar char="•"/>
            </a:pPr>
            <a:r>
              <a:rPr lang="en-US" altLang="zh-CN" sz="2400">
                <a:latin typeface="Times New Roman" panose="02020603050405020304" pitchFamily="18" charset="0"/>
                <a:ea typeface="楷体_GB2312" pitchFamily="49" charset="-122"/>
              </a:rPr>
              <a:t>Java</a:t>
            </a:r>
            <a:r>
              <a:rPr lang="zh-CN" altLang="en-US" sz="2400" dirty="0">
                <a:latin typeface="Times New Roman" panose="02020603050405020304" pitchFamily="18" charset="0"/>
                <a:ea typeface="楷体_GB2312" pitchFamily="49" charset="-122"/>
              </a:rPr>
              <a:t>运行环境</a:t>
            </a:r>
            <a:r>
              <a:rPr lang="en-US" altLang="zh-CN" sz="2400">
                <a:latin typeface="Times New Roman" panose="02020603050405020304" pitchFamily="18" charset="0"/>
                <a:ea typeface="楷体_GB2312" pitchFamily="49" charset="-122"/>
              </a:rPr>
              <a:t>JRE</a:t>
            </a:r>
            <a:r>
              <a:rPr lang="zh-CN" altLang="en-US" sz="2400" dirty="0">
                <a:latin typeface="Times New Roman" panose="02020603050405020304" pitchFamily="18" charset="0"/>
                <a:ea typeface="楷体_GB2312" pitchFamily="49" charset="-122"/>
              </a:rPr>
              <a:t>目录</a:t>
            </a:r>
            <a:r>
              <a:rPr lang="en-US" altLang="zh-CN" sz="2400">
                <a:latin typeface="Times New Roman" panose="02020603050405020304" pitchFamily="18" charset="0"/>
                <a:ea typeface="楷体_GB2312" pitchFamily="49" charset="-122"/>
              </a:rPr>
              <a:t>C:\Program Files\Java\jre1.8.0_162</a:t>
            </a:r>
            <a:endParaRPr lang="en-US" altLang="zh-CN" sz="2400">
              <a:latin typeface="Times New Roman" panose="02020603050405020304" pitchFamily="18" charset="0"/>
              <a:ea typeface="楷体_GB2312" pitchFamily="49" charset="-122"/>
            </a:endParaRPr>
          </a:p>
        </p:txBody>
      </p:sp>
      <p:sp>
        <p:nvSpPr>
          <p:cNvPr id="122881"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nchorCtr="0"/>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22883" name="Text Box 2"/>
          <p:cNvSpPr txBox="1"/>
          <p:nvPr/>
        </p:nvSpPr>
        <p:spPr>
          <a:xfrm>
            <a:off x="914400" y="152400"/>
            <a:ext cx="8229600" cy="762000"/>
          </a:xfrm>
          <a:prstGeom prst="rect">
            <a:avLst/>
          </a:prstGeom>
          <a:noFill/>
          <a:ln w="9525">
            <a:noFill/>
          </a:ln>
        </p:spPr>
        <p:txBody>
          <a:bodyPr anchor="t" anchorCtr="0">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nchorCtr="0"/>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24930" name="Text Box 2"/>
          <p:cNvSpPr txBox="1"/>
          <p:nvPr/>
        </p:nvSpPr>
        <p:spPr>
          <a:xfrm>
            <a:off x="914400" y="152400"/>
            <a:ext cx="8229600" cy="762000"/>
          </a:xfrm>
          <a:prstGeom prst="rect">
            <a:avLst/>
          </a:prstGeom>
          <a:noFill/>
          <a:ln w="9525">
            <a:noFill/>
          </a:ln>
        </p:spPr>
        <p:txBody>
          <a:bodyPr anchor="t" anchorCtr="0">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914400" y="914400"/>
            <a:ext cx="4800600" cy="36385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171700" y="1609725"/>
            <a:ext cx="4800600" cy="36385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352800" y="2286000"/>
            <a:ext cx="4800600" cy="363855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105400" y="2590800"/>
            <a:ext cx="4000500" cy="4210050"/>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ctrTitle"/>
          </p:nvPr>
        </p:nvSpPr>
        <p:spPr/>
        <p:txBody>
          <a:bodyPr anchor="ctr"/>
          <a:p>
            <a:pPr>
              <a:buClrTx/>
              <a:buSzTx/>
              <a:buFontTx/>
            </a:pPr>
            <a:endParaRPr lang="zh-CN" altLang="en-US">
              <a:ea typeface="方正姚体" panose="02010601030101010101" pitchFamily="2" charset="-122"/>
            </a:endParaRPr>
          </a:p>
        </p:txBody>
      </p:sp>
      <p:pic>
        <p:nvPicPr>
          <p:cNvPr id="37890" name="图片 2"/>
          <p:cNvPicPr>
            <a:picLocks noChangeAspect="1"/>
          </p:cNvPicPr>
          <p:nvPr/>
        </p:nvPicPr>
        <p:blipFill>
          <a:blip r:embed="rId1"/>
          <a:stretch>
            <a:fillRect/>
          </a:stretch>
        </p:blipFill>
        <p:spPr>
          <a:xfrm>
            <a:off x="954088" y="1673225"/>
            <a:ext cx="3284537" cy="3951288"/>
          </a:xfrm>
          <a:prstGeom prst="rect">
            <a:avLst/>
          </a:prstGeom>
          <a:noFill/>
          <a:ln w="9525">
            <a:noFill/>
          </a:ln>
        </p:spPr>
      </p:pic>
      <p:pic>
        <p:nvPicPr>
          <p:cNvPr id="4" name="图片 3"/>
          <p:cNvPicPr>
            <a:picLocks noChangeAspect="1"/>
          </p:cNvPicPr>
          <p:nvPr/>
        </p:nvPicPr>
        <p:blipFill>
          <a:blip r:embed="rId2"/>
          <a:stretch>
            <a:fillRect/>
          </a:stretch>
        </p:blipFill>
        <p:spPr>
          <a:xfrm>
            <a:off x="4535488" y="1041400"/>
            <a:ext cx="4214812" cy="3084513"/>
          </a:xfrm>
          <a:prstGeom prst="rect">
            <a:avLst/>
          </a:prstGeom>
          <a:noFill/>
          <a:ln w="9525">
            <a:noFill/>
          </a:ln>
        </p:spPr>
      </p:pic>
      <p:pic>
        <p:nvPicPr>
          <p:cNvPr id="5" name="图片 4"/>
          <p:cNvPicPr>
            <a:picLocks noChangeAspect="1"/>
          </p:cNvPicPr>
          <p:nvPr/>
        </p:nvPicPr>
        <p:blipFill>
          <a:blip r:embed="rId3"/>
          <a:stretch>
            <a:fillRect/>
          </a:stretch>
        </p:blipFill>
        <p:spPr>
          <a:xfrm>
            <a:off x="4789488" y="4165600"/>
            <a:ext cx="4370387" cy="2684463"/>
          </a:xfrm>
          <a:prstGeom prst="rect">
            <a:avLst/>
          </a:prstGeom>
          <a:noFill/>
          <a:ln w="9525">
            <a:noFill/>
          </a:ln>
        </p:spPr>
      </p:pic>
      <p:sp>
        <p:nvSpPr>
          <p:cNvPr id="2" name="文本框 1"/>
          <p:cNvSpPr txBox="1"/>
          <p:nvPr/>
        </p:nvSpPr>
        <p:spPr>
          <a:xfrm>
            <a:off x="954088" y="5964238"/>
            <a:ext cx="2684462" cy="338137"/>
          </a:xfrm>
          <a:prstGeom prst="rect">
            <a:avLst/>
          </a:prstGeom>
          <a:noFill/>
          <a:ln w="9525">
            <a:noFill/>
          </a:ln>
        </p:spPr>
        <p:txBody>
          <a:bodyPr wrap="none" anchor="t">
            <a:spAutoFit/>
          </a:bodyPr>
          <a:p>
            <a:r>
              <a:rPr lang="en-US" altLang="zh-CN">
                <a:latin typeface="Calibri" panose="020F0502020204030204" pitchFamily="34" charset="0"/>
              </a:rPr>
              <a:t>Ray Kurzweil</a:t>
            </a:r>
            <a:r>
              <a:rPr lang="zh-CN" altLang="en-US">
                <a:latin typeface="Calibri" panose="020F0502020204030204" pitchFamily="34" charset="0"/>
                <a:ea typeface="方正魏碑简体" pitchFamily="2" charset="-122"/>
              </a:rPr>
              <a:t>：加速回报定律</a:t>
            </a:r>
            <a:endParaRPr lang="zh-CN" altLang="en-US">
              <a:latin typeface="Calibri" panose="020F0502020204030204" pitchFamily="34" charset="0"/>
              <a:ea typeface="方正魏碑简体" pitchFamily="2" charset="-122"/>
            </a:endParaRPr>
          </a:p>
        </p:txBody>
      </p:sp>
      <p:pic>
        <p:nvPicPr>
          <p:cNvPr id="3" name="图片 2"/>
          <p:cNvPicPr>
            <a:picLocks noChangeAspect="1"/>
          </p:cNvPicPr>
          <p:nvPr/>
        </p:nvPicPr>
        <p:blipFill>
          <a:blip r:embed="rId4"/>
          <a:stretch>
            <a:fillRect/>
          </a:stretch>
        </p:blipFill>
        <p:spPr>
          <a:xfrm>
            <a:off x="4657725" y="1279525"/>
            <a:ext cx="3952875" cy="2608263"/>
          </a:xfrm>
          <a:prstGeom prst="rect">
            <a:avLst/>
          </a:prstGeom>
          <a:noFill/>
          <a:ln w="9525">
            <a:noFill/>
          </a:ln>
        </p:spPr>
      </p:pic>
      <p:sp>
        <p:nvSpPr>
          <p:cNvPr id="6" name="矩形 5"/>
          <p:cNvSpPr/>
          <p:nvPr/>
        </p:nvSpPr>
        <p:spPr>
          <a:xfrm>
            <a:off x="7840663" y="3659188"/>
            <a:ext cx="76200" cy="22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5pPr>
          </a:lstStyle>
          <a:p>
            <a:pPr lvl="0" algn="ctr" fontAlgn="base"/>
            <a:endParaRPr lang="zh-CN" altLang="en-US" strike="noStrike" noProof="1">
              <a:solidFill>
                <a:srgbClr val="FFFFFF"/>
              </a:solidFill>
              <a:latin typeface="Rockwell" panose="02060603020205020403" pitchFamily="18" charset="0"/>
              <a:ea typeface="方正姚体" panose="02010601030101010101" pitchFamily="2" charset="-122"/>
            </a:endParaRPr>
          </a:p>
        </p:txBody>
      </p:sp>
      <p:sp>
        <p:nvSpPr>
          <p:cNvPr id="7" name="矩形 6"/>
          <p:cNvSpPr/>
          <p:nvPr/>
        </p:nvSpPr>
        <p:spPr>
          <a:xfrm>
            <a:off x="7645400" y="3659188"/>
            <a:ext cx="76200" cy="22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5pPr>
          </a:lstStyle>
          <a:p>
            <a:pPr lvl="0" algn="ctr" fontAlgn="base"/>
            <a:endParaRPr lang="zh-CN" altLang="en-US" strike="noStrike" noProof="1">
              <a:solidFill>
                <a:srgbClr val="FFFFFF"/>
              </a:solidFill>
              <a:latin typeface="Rockwell" panose="02060603020205020403" pitchFamily="18" charset="0"/>
              <a:ea typeface="方正姚体" panose="02010601030101010101" pitchFamily="2" charset="-122"/>
            </a:endParaRPr>
          </a:p>
        </p:txBody>
      </p:sp>
      <p:sp>
        <p:nvSpPr>
          <p:cNvPr id="8" name="矩形 7"/>
          <p:cNvSpPr/>
          <p:nvPr/>
        </p:nvSpPr>
        <p:spPr>
          <a:xfrm>
            <a:off x="6838950" y="3659188"/>
            <a:ext cx="76200" cy="22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5pPr>
          </a:lstStyle>
          <a:p>
            <a:pPr lvl="0" algn="ctr" fontAlgn="base"/>
            <a:endParaRPr lang="zh-CN" altLang="en-US" strike="noStrike" noProof="1">
              <a:solidFill>
                <a:srgbClr val="FFFFFF"/>
              </a:solidFill>
              <a:latin typeface="Rockwell" panose="02060603020205020403" pitchFamily="18" charset="0"/>
              <a:ea typeface="方正姚体" panose="02010601030101010101" pitchFamily="2" charset="-122"/>
            </a:endParaRPr>
          </a:p>
        </p:txBody>
      </p:sp>
      <p:sp>
        <p:nvSpPr>
          <p:cNvPr id="9" name="矩形 8"/>
          <p:cNvSpPr/>
          <p:nvPr/>
        </p:nvSpPr>
        <p:spPr>
          <a:xfrm>
            <a:off x="4953000" y="3659188"/>
            <a:ext cx="76200" cy="22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600" b="1" i="0" u="none" kern="1200" baseline="0">
                <a:solidFill>
                  <a:schemeClr val="tx1"/>
                </a:solidFill>
                <a:latin typeface="Calibri" panose="020F0502020204030204" pitchFamily="34" charset="0"/>
                <a:ea typeface="方正魏碑简体" pitchFamily="2" charset="-122"/>
                <a:cs typeface="+mn-cs"/>
              </a:defRPr>
            </a:lvl5pPr>
          </a:lstStyle>
          <a:p>
            <a:pPr lvl="0" algn="ctr" fontAlgn="base"/>
            <a:endParaRPr lang="zh-CN" altLang="en-US" strike="noStrike" noProof="1">
              <a:solidFill>
                <a:srgbClr val="FFFFFF"/>
              </a:solidFill>
              <a:latin typeface="Rockwell" panose="02060603020205020403" pitchFamily="18" charset="0"/>
              <a:ea typeface="方正姚体" panose="02010601030101010101" pitchFamily="2" charset="-122"/>
            </a:endParaRPr>
          </a:p>
        </p:txBody>
      </p:sp>
      <p:sp>
        <p:nvSpPr>
          <p:cNvPr id="10" name="文本框 9"/>
          <p:cNvSpPr txBox="1"/>
          <p:nvPr>
            <p:custDataLst>
              <p:tags r:id="rId5"/>
            </p:custDataLst>
          </p:nvPr>
        </p:nvSpPr>
        <p:spPr>
          <a:xfrm>
            <a:off x="1828483" y="6400483"/>
            <a:ext cx="905510" cy="337185"/>
          </a:xfrm>
          <a:prstGeom prst="rect">
            <a:avLst/>
          </a:prstGeom>
          <a:noFill/>
          <a:ln w="9525">
            <a:noFill/>
          </a:ln>
        </p:spPr>
        <p:txBody>
          <a:bodyPr wrap="none" anchor="t">
            <a:spAutoFit/>
          </a:bodyPr>
          <a:p>
            <a:r>
              <a:rPr lang="en-US">
                <a:latin typeface="Calibri" panose="020F0502020204030204" pitchFamily="34" charset="0"/>
              </a:rPr>
              <a:t>ChatGPT</a:t>
            </a:r>
            <a:endParaRPr lang="en-US">
              <a:latin typeface="Calibri" panose="020F0502020204030204" pitchFamily="34" charset="0"/>
              <a:ea typeface="方正魏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8" grpId="0" bldLvl="0" animBg="1"/>
      <p:bldP spid="9" grpId="0" bldLvl="0" animBg="1"/>
      <p:bldP spid="2"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2"/>
          <p:cNvSpPr>
            <a:spLocks noGrp="1"/>
          </p:cNvSpPr>
          <p:nvPr>
            <p:ph type="body"/>
          </p:nvPr>
        </p:nvSpPr>
        <p:spPr>
          <a:xfrm>
            <a:off x="685800" y="1371600"/>
            <a:ext cx="8915400" cy="5040313"/>
          </a:xfrm>
        </p:spPr>
        <p:txBody>
          <a:bodyPr wrap="square" lIns="91440" tIns="45720" rIns="91440" bIns="45720" anchor="t"/>
          <a:p>
            <a:pPr>
              <a:buNone/>
            </a:pPr>
            <a:r>
              <a:rPr lang="zh-CN" altLang="en-US" sz="2800" b="1" dirty="0">
                <a:solidFill>
                  <a:srgbClr val="1B2A95"/>
                </a:solidFill>
                <a:latin typeface="宋体" panose="02010600030101010101" pitchFamily="2" charset="-122"/>
                <a:ea typeface="宋体" panose="02010600030101010101" pitchFamily="2" charset="-122"/>
              </a:rPr>
              <a:t>（</a:t>
            </a:r>
            <a:r>
              <a:rPr lang="en-US" altLang="zh-CN" sz="2800" b="1" dirty="0">
                <a:solidFill>
                  <a:srgbClr val="1B2A95"/>
                </a:solidFill>
                <a:latin typeface="宋体" panose="02010600030101010101" pitchFamily="2" charset="-122"/>
                <a:ea typeface="宋体" panose="02010600030101010101" pitchFamily="2" charset="-122"/>
              </a:rPr>
              <a:t>3</a:t>
            </a:r>
            <a:r>
              <a:rPr lang="zh-CN" altLang="en-US" sz="2800" b="1" dirty="0">
                <a:solidFill>
                  <a:srgbClr val="1B2A95"/>
                </a:solidFill>
                <a:latin typeface="宋体" panose="02010600030101010101" pitchFamily="2" charset="-122"/>
                <a:ea typeface="宋体" panose="02010600030101010101" pitchFamily="2" charset="-122"/>
              </a:rPr>
              <a:t>）</a:t>
            </a:r>
            <a:r>
              <a:rPr lang="en-US" altLang="zh-CN" sz="2800" b="1" dirty="0">
                <a:solidFill>
                  <a:srgbClr val="1B2A95"/>
                </a:solidFill>
                <a:latin typeface="宋体" panose="02010600030101010101" pitchFamily="2" charset="-122"/>
                <a:ea typeface="宋体" panose="02010600030101010101" pitchFamily="2" charset="-122"/>
              </a:rPr>
              <a:t> </a:t>
            </a:r>
            <a:r>
              <a:rPr lang="zh-CN" altLang="en-US" sz="2800" b="1" dirty="0">
                <a:solidFill>
                  <a:srgbClr val="1B2A95"/>
                </a:solidFill>
                <a:latin typeface="宋体" panose="02010600030101010101" pitchFamily="2" charset="-122"/>
                <a:ea typeface="宋体" panose="02010600030101010101" pitchFamily="2" charset="-122"/>
              </a:rPr>
              <a:t>设置开发环境</a:t>
            </a:r>
            <a:endParaRPr lang="zh-CN" altLang="en-US" sz="2800" b="1" dirty="0">
              <a:solidFill>
                <a:srgbClr val="1B2A95"/>
              </a:solidFill>
              <a:latin typeface="宋体" panose="02010600030101010101" pitchFamily="2" charset="-122"/>
              <a:ea typeface="宋体" panose="02010600030101010101" pitchFamily="2" charset="-122"/>
            </a:endParaRPr>
          </a:p>
          <a:p>
            <a:pPr lvl="1"/>
            <a:r>
              <a:rPr lang="zh-CN" altLang="en-US" sz="2000" dirty="0">
                <a:latin typeface="宋体" panose="02010600030101010101" pitchFamily="2" charset="-122"/>
                <a:ea typeface="宋体" panose="02010600030101010101" pitchFamily="2" charset="-122"/>
              </a:rPr>
              <a:t>开始</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控制面板</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系统和安全</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环境变量</a:t>
            </a:r>
            <a:endParaRPr lang="en-US" altLang="zh-CN" sz="2000" dirty="0">
              <a:latin typeface="宋体" panose="02010600030101010101" pitchFamily="2" charset="-122"/>
              <a:ea typeface="宋体" panose="02010600030101010101" pitchFamily="2" charset="-122"/>
            </a:endParaRPr>
          </a:p>
          <a:p>
            <a:pPr lvl="1"/>
            <a:r>
              <a:rPr lang="en-US" altLang="zh-CN" sz="2000" dirty="0">
                <a:latin typeface="宋体" panose="02010600030101010101" pitchFamily="2" charset="-122"/>
                <a:ea typeface="宋体" panose="02010600030101010101" pitchFamily="2" charset="-122"/>
              </a:rPr>
              <a:t>path</a:t>
            </a:r>
            <a:r>
              <a:rPr lang="zh-CN" altLang="en-US" sz="2000" dirty="0">
                <a:latin typeface="宋体" panose="02010600030101010101" pitchFamily="2" charset="-122"/>
                <a:ea typeface="宋体" panose="02010600030101010101" pitchFamily="2" charset="-122"/>
              </a:rPr>
              <a:t>用于设置</a:t>
            </a:r>
            <a:r>
              <a:rPr lang="en-US" altLang="zh-CN" sz="2000" dirty="0">
                <a:latin typeface="宋体" panose="02010600030101010101" pitchFamily="2" charset="-122"/>
                <a:ea typeface="宋体" panose="02010600030101010101" pitchFamily="2" charset="-122"/>
              </a:rPr>
              <a:t>Java</a:t>
            </a:r>
            <a:r>
              <a:rPr lang="zh-CN" altLang="en-US" sz="2000" dirty="0">
                <a:latin typeface="宋体" panose="02010600030101010101" pitchFamily="2" charset="-122"/>
                <a:ea typeface="宋体" panose="02010600030101010101" pitchFamily="2" charset="-122"/>
              </a:rPr>
              <a:t>编译、解释等工具的路径</a:t>
            </a:r>
            <a:endParaRPr lang="en-US" altLang="zh-CN" sz="2000" dirty="0">
              <a:latin typeface="宋体" panose="02010600030101010101" pitchFamily="2" charset="-122"/>
              <a:ea typeface="宋体" panose="02010600030101010101" pitchFamily="2" charset="-122"/>
            </a:endParaRPr>
          </a:p>
          <a:p>
            <a:pPr lvl="1"/>
            <a:r>
              <a:rPr lang="en-US" altLang="zh-CN" sz="2000" dirty="0">
                <a:latin typeface="宋体" panose="02010600030101010101" pitchFamily="2" charset="-122"/>
                <a:ea typeface="宋体" panose="02010600030101010101" pitchFamily="2" charset="-122"/>
              </a:rPr>
              <a:t>Classpath</a:t>
            </a:r>
            <a:r>
              <a:rPr lang="zh-CN" altLang="en-US" sz="2000" dirty="0">
                <a:latin typeface="宋体" panose="02010600030101010101" pitchFamily="2" charset="-122"/>
                <a:ea typeface="宋体" panose="02010600030101010101" pitchFamily="2" charset="-122"/>
              </a:rPr>
              <a:t>用于设置应用程序类路径和扩展应用程序类路径</a:t>
            </a:r>
            <a:endParaRPr lang="zh-CN" altLang="en-US" sz="2000" dirty="0">
              <a:latin typeface="宋体" panose="02010600030101010101" pitchFamily="2" charset="-122"/>
              <a:ea typeface="宋体" panose="02010600030101010101" pitchFamily="2" charset="-122"/>
            </a:endParaRPr>
          </a:p>
        </p:txBody>
      </p:sp>
      <p:pic>
        <p:nvPicPr>
          <p:cNvPr id="126978" name="Picture 2"/>
          <p:cNvPicPr>
            <a:picLocks noChangeAspect="1"/>
          </p:cNvPicPr>
          <p:nvPr/>
        </p:nvPicPr>
        <p:blipFill>
          <a:blip r:embed="rId1"/>
          <a:stretch>
            <a:fillRect/>
          </a:stretch>
        </p:blipFill>
        <p:spPr>
          <a:xfrm>
            <a:off x="838200" y="2971800"/>
            <a:ext cx="3581400" cy="3768725"/>
          </a:xfrm>
          <a:prstGeom prst="rect">
            <a:avLst/>
          </a:prstGeom>
          <a:noFill/>
          <a:ln w="9525">
            <a:noFill/>
          </a:ln>
        </p:spPr>
      </p:pic>
      <p:pic>
        <p:nvPicPr>
          <p:cNvPr id="126979" name="Picture 3"/>
          <p:cNvPicPr>
            <a:picLocks noChangeAspect="1"/>
          </p:cNvPicPr>
          <p:nvPr/>
        </p:nvPicPr>
        <p:blipFill>
          <a:blip r:embed="rId2"/>
          <a:stretch>
            <a:fillRect/>
          </a:stretch>
        </p:blipFill>
        <p:spPr>
          <a:xfrm>
            <a:off x="4953000" y="3200400"/>
            <a:ext cx="3400425" cy="1381125"/>
          </a:xfrm>
          <a:prstGeom prst="rect">
            <a:avLst/>
          </a:prstGeom>
          <a:noFill/>
          <a:ln w="9525">
            <a:noFill/>
          </a:ln>
        </p:spPr>
      </p:pic>
      <p:pic>
        <p:nvPicPr>
          <p:cNvPr id="126980" name="Picture 2"/>
          <p:cNvPicPr>
            <a:picLocks noChangeAspect="1"/>
          </p:cNvPicPr>
          <p:nvPr/>
        </p:nvPicPr>
        <p:blipFill>
          <a:blip r:embed="rId3"/>
          <a:stretch>
            <a:fillRect/>
          </a:stretch>
        </p:blipFill>
        <p:spPr>
          <a:xfrm>
            <a:off x="5029200" y="4943475"/>
            <a:ext cx="3400425" cy="1381125"/>
          </a:xfrm>
          <a:prstGeom prst="rect">
            <a:avLst/>
          </a:prstGeom>
          <a:noFill/>
          <a:ln w="9525">
            <a:noFill/>
          </a:ln>
        </p:spPr>
      </p:pic>
      <p:sp>
        <p:nvSpPr>
          <p:cNvPr id="126981"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dirty="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
        <p:nvSpPr>
          <p:cNvPr id="126982" name="矩形 9"/>
          <p:cNvSpPr/>
          <p:nvPr/>
        </p:nvSpPr>
        <p:spPr>
          <a:xfrm>
            <a:off x="990600" y="990600"/>
            <a:ext cx="2032000" cy="534988"/>
          </a:xfrm>
          <a:prstGeom prst="rect">
            <a:avLst/>
          </a:prstGeom>
          <a:noFill/>
          <a:ln w="9525">
            <a:noFill/>
          </a:ln>
        </p:spPr>
        <p:txBody>
          <a:bodyPr wrap="none" anchor="t">
            <a:spAutoFit/>
          </a:bodyPr>
          <a:p>
            <a:pPr marL="342900" indent="-342900" eaLnBrk="0" hangingPunct="0">
              <a:lnSpc>
                <a:spcPct val="90000"/>
              </a:lnSpc>
              <a:spcBef>
                <a:spcPct val="20000"/>
              </a:spcBef>
            </a:pPr>
            <a:r>
              <a:rPr lang="en-US" altLang="zh-CN" sz="3200" dirty="0">
                <a:solidFill>
                  <a:srgbClr val="17385F"/>
                </a:solidFill>
                <a:latin typeface="Times New Roman" panose="02020603050405020304" pitchFamily="18" charset="0"/>
                <a:ea typeface="楷体_GB2312" pitchFamily="49" charset="-122"/>
              </a:rPr>
              <a:t>1.3.1 JDK </a:t>
            </a:r>
            <a:endParaRPr lang="en-US" altLang="zh-CN" sz="3200" dirty="0">
              <a:solidFill>
                <a:srgbClr val="17385F"/>
              </a:solidFill>
              <a:latin typeface="Times New Roman" panose="02020603050405020304" pitchFamily="18" charset="0"/>
              <a:ea typeface="楷体_GB2312" pitchFamily="49" charset="-122"/>
            </a:endParaRPr>
          </a:p>
        </p:txBody>
      </p:sp>
      <p:sp>
        <p:nvSpPr>
          <p:cNvPr id="126983" name="文本框 1"/>
          <p:cNvSpPr txBox="1"/>
          <p:nvPr/>
        </p:nvSpPr>
        <p:spPr>
          <a:xfrm>
            <a:off x="4457700" y="6324600"/>
            <a:ext cx="4543425" cy="411163"/>
          </a:xfrm>
          <a:prstGeom prst="rect">
            <a:avLst/>
          </a:prstGeom>
          <a:noFill/>
          <a:ln w="9525">
            <a:noFill/>
          </a:ln>
        </p:spPr>
        <p:txBody>
          <a:bodyPr wrap="none" anchor="t">
            <a:spAutoFit/>
          </a:bodyPr>
          <a:p>
            <a:pPr marL="0" lvl="1" indent="0">
              <a:lnSpc>
                <a:spcPct val="130000"/>
              </a:lnSpc>
              <a:spcBef>
                <a:spcPct val="50000"/>
              </a:spcBef>
              <a:buClr>
                <a:srgbClr val="C00000"/>
              </a:buClr>
              <a:buFont typeface="Wingdings" panose="05000000000000000000" pitchFamily="2" charset="2"/>
            </a:pPr>
            <a:r>
              <a:rPr lang="zh-CN" altLang="en-US" b="0" dirty="0">
                <a:solidFill>
                  <a:srgbClr val="1B2A95"/>
                </a:solidFill>
                <a:latin typeface="Times New Roman" panose="02020603050405020304" pitchFamily="18" charset="0"/>
                <a:ea typeface="楷体_GB2312" pitchFamily="49" charset="-122"/>
                <a:sym typeface="Wingdings" panose="05000000000000000000" pitchFamily="2" charset="2"/>
              </a:rPr>
              <a:t>https://www.cnblogs.com/gaigaichen/p/6262872.html</a:t>
            </a:r>
            <a:endParaRPr lang="zh-CN" altLang="en-US">
              <a:latin typeface="Calibri" panose="020F0502020204030204" pitchFamily="34" charset="0"/>
              <a:ea typeface="方正魏碑简体"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body"/>
          </p:nvPr>
        </p:nvSpPr>
        <p:spPr>
          <a:xfrm>
            <a:off x="685800" y="1371600"/>
            <a:ext cx="8915400" cy="5040313"/>
          </a:xfrm>
        </p:spPr>
        <p:txBody>
          <a:bodyPr wrap="square" lIns="91440" tIns="45720" rIns="91440" bIns="45720" anchor="t"/>
          <a:p>
            <a:pPr>
              <a:buNone/>
            </a:pPr>
            <a:r>
              <a:rPr lang="zh-CN" altLang="en-US" sz="2800" b="1" dirty="0">
                <a:solidFill>
                  <a:srgbClr val="1B2A95"/>
                </a:solidFill>
                <a:latin typeface="宋体" panose="02010600030101010101" pitchFamily="2" charset="-122"/>
                <a:ea typeface="宋体" panose="02010600030101010101" pitchFamily="2" charset="-122"/>
              </a:rPr>
              <a:t>（</a:t>
            </a:r>
            <a:r>
              <a:rPr lang="en-US" altLang="zh-CN" sz="2800" b="1" dirty="0">
                <a:solidFill>
                  <a:srgbClr val="1B2A95"/>
                </a:solidFill>
                <a:latin typeface="宋体" panose="02010600030101010101" pitchFamily="2" charset="-122"/>
                <a:ea typeface="宋体" panose="02010600030101010101" pitchFamily="2" charset="-122"/>
              </a:rPr>
              <a:t>3</a:t>
            </a:r>
            <a:r>
              <a:rPr lang="zh-CN" altLang="en-US" sz="2800" b="1" dirty="0">
                <a:solidFill>
                  <a:srgbClr val="1B2A95"/>
                </a:solidFill>
                <a:latin typeface="宋体" panose="02010600030101010101" pitchFamily="2" charset="-122"/>
                <a:ea typeface="宋体" panose="02010600030101010101" pitchFamily="2" charset="-122"/>
              </a:rPr>
              <a:t>）</a:t>
            </a:r>
            <a:r>
              <a:rPr lang="en-US" altLang="zh-CN" sz="2800" b="1" dirty="0">
                <a:solidFill>
                  <a:srgbClr val="1B2A95"/>
                </a:solidFill>
                <a:latin typeface="宋体" panose="02010600030101010101" pitchFamily="2" charset="-122"/>
                <a:ea typeface="宋体" panose="02010600030101010101" pitchFamily="2" charset="-122"/>
              </a:rPr>
              <a:t> </a:t>
            </a:r>
            <a:r>
              <a:rPr lang="zh-CN" altLang="en-US" sz="2800" b="1" dirty="0">
                <a:solidFill>
                  <a:srgbClr val="1B2A95"/>
                </a:solidFill>
                <a:latin typeface="宋体" panose="02010600030101010101" pitchFamily="2" charset="-122"/>
                <a:ea typeface="宋体" panose="02010600030101010101" pitchFamily="2" charset="-122"/>
              </a:rPr>
              <a:t>设置开发环境</a:t>
            </a:r>
            <a:endParaRPr lang="zh-CN" altLang="en-US" sz="2800" b="1" dirty="0">
              <a:solidFill>
                <a:srgbClr val="1B2A95"/>
              </a:solidFill>
              <a:latin typeface="宋体" panose="02010600030101010101" pitchFamily="2" charset="-122"/>
              <a:ea typeface="宋体" panose="02010600030101010101" pitchFamily="2" charset="-122"/>
            </a:endParaRPr>
          </a:p>
          <a:p>
            <a:pPr lvl="1"/>
            <a:r>
              <a:rPr lang="zh-CN" altLang="en-US" sz="2000" dirty="0">
                <a:latin typeface="宋体" panose="02010600030101010101" pitchFamily="2" charset="-122"/>
                <a:ea typeface="宋体" panose="02010600030101010101" pitchFamily="2" charset="-122"/>
              </a:rPr>
              <a:t>开始</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控制面板</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系统和安全</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环境变量</a:t>
            </a:r>
            <a:endParaRPr lang="en-US" altLang="zh-CN" sz="2000" dirty="0">
              <a:latin typeface="宋体" panose="02010600030101010101" pitchFamily="2" charset="-122"/>
              <a:ea typeface="宋体" panose="02010600030101010101" pitchFamily="2" charset="-122"/>
            </a:endParaRPr>
          </a:p>
          <a:p>
            <a:pPr lvl="1"/>
            <a:r>
              <a:rPr lang="en-US" altLang="zh-CN" sz="2000" dirty="0">
                <a:latin typeface="宋体" panose="02010600030101010101" pitchFamily="2" charset="-122"/>
                <a:ea typeface="宋体" panose="02010600030101010101" pitchFamily="2" charset="-122"/>
              </a:rPr>
              <a:t>path</a:t>
            </a:r>
            <a:r>
              <a:rPr lang="zh-CN" altLang="en-US" sz="2000" dirty="0">
                <a:latin typeface="宋体" panose="02010600030101010101" pitchFamily="2" charset="-122"/>
                <a:ea typeface="宋体" panose="02010600030101010101" pitchFamily="2" charset="-122"/>
              </a:rPr>
              <a:t>用于设置</a:t>
            </a:r>
            <a:r>
              <a:rPr lang="en-US" altLang="zh-CN" sz="2000" dirty="0">
                <a:latin typeface="宋体" panose="02010600030101010101" pitchFamily="2" charset="-122"/>
                <a:ea typeface="宋体" panose="02010600030101010101" pitchFamily="2" charset="-122"/>
              </a:rPr>
              <a:t>Java</a:t>
            </a:r>
            <a:r>
              <a:rPr lang="zh-CN" altLang="en-US" sz="2000" dirty="0">
                <a:latin typeface="宋体" panose="02010600030101010101" pitchFamily="2" charset="-122"/>
                <a:ea typeface="宋体" panose="02010600030101010101" pitchFamily="2" charset="-122"/>
              </a:rPr>
              <a:t>编译、解释等工具的路径</a:t>
            </a:r>
            <a:endParaRPr lang="en-US" altLang="zh-CN" sz="2000" dirty="0">
              <a:latin typeface="宋体" panose="02010600030101010101" pitchFamily="2" charset="-122"/>
              <a:ea typeface="宋体" panose="02010600030101010101" pitchFamily="2" charset="-122"/>
            </a:endParaRPr>
          </a:p>
          <a:p>
            <a:pPr lvl="1"/>
            <a:r>
              <a:rPr lang="en-US" altLang="zh-CN" sz="2000" dirty="0">
                <a:latin typeface="宋体" panose="02010600030101010101" pitchFamily="2" charset="-122"/>
                <a:ea typeface="宋体" panose="02010600030101010101" pitchFamily="2" charset="-122"/>
              </a:rPr>
              <a:t>Classpath</a:t>
            </a:r>
            <a:r>
              <a:rPr lang="zh-CN" altLang="en-US" sz="2000" dirty="0">
                <a:latin typeface="宋体" panose="02010600030101010101" pitchFamily="2" charset="-122"/>
                <a:ea typeface="宋体" panose="02010600030101010101" pitchFamily="2" charset="-122"/>
              </a:rPr>
              <a:t>用于设置应用程序类路径和扩展应用程序类路径</a:t>
            </a:r>
            <a:endParaRPr lang="zh-CN" altLang="en-US" sz="2000" dirty="0">
              <a:latin typeface="宋体" panose="02010600030101010101" pitchFamily="2" charset="-122"/>
              <a:ea typeface="宋体" panose="02010600030101010101" pitchFamily="2" charset="-122"/>
            </a:endParaRPr>
          </a:p>
        </p:txBody>
      </p:sp>
      <p:sp>
        <p:nvSpPr>
          <p:cNvPr id="128002"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dirty="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
        <p:nvSpPr>
          <p:cNvPr id="128003" name="矩形 9"/>
          <p:cNvSpPr/>
          <p:nvPr/>
        </p:nvSpPr>
        <p:spPr>
          <a:xfrm>
            <a:off x="990600" y="990600"/>
            <a:ext cx="2032000" cy="534988"/>
          </a:xfrm>
          <a:prstGeom prst="rect">
            <a:avLst/>
          </a:prstGeom>
          <a:noFill/>
          <a:ln w="9525">
            <a:noFill/>
          </a:ln>
        </p:spPr>
        <p:txBody>
          <a:bodyPr wrap="none" anchor="t">
            <a:spAutoFit/>
          </a:bodyPr>
          <a:p>
            <a:pPr marL="342900" indent="-342900" eaLnBrk="0" hangingPunct="0">
              <a:lnSpc>
                <a:spcPct val="90000"/>
              </a:lnSpc>
              <a:spcBef>
                <a:spcPct val="20000"/>
              </a:spcBef>
            </a:pPr>
            <a:r>
              <a:rPr lang="en-US" altLang="zh-CN" sz="3200" dirty="0">
                <a:solidFill>
                  <a:srgbClr val="17385F"/>
                </a:solidFill>
                <a:latin typeface="Times New Roman" panose="02020603050405020304" pitchFamily="18" charset="0"/>
                <a:ea typeface="楷体_GB2312" pitchFamily="49" charset="-122"/>
              </a:rPr>
              <a:t>1.3.1 JDK </a:t>
            </a:r>
            <a:endParaRPr lang="en-US" altLang="zh-CN" sz="3200" dirty="0">
              <a:solidFill>
                <a:srgbClr val="17385F"/>
              </a:solidFill>
              <a:latin typeface="Times New Roman" panose="02020603050405020304" pitchFamily="18" charset="0"/>
              <a:ea typeface="楷体_GB2312" pitchFamily="49" charset="-122"/>
            </a:endParaRPr>
          </a:p>
        </p:txBody>
      </p:sp>
      <p:pic>
        <p:nvPicPr>
          <p:cNvPr id="106501" name="图片 1"/>
          <p:cNvPicPr>
            <a:picLocks noChangeAspect="1"/>
          </p:cNvPicPr>
          <p:nvPr/>
        </p:nvPicPr>
        <p:blipFill>
          <a:blip r:embed="rId1"/>
          <a:stretch>
            <a:fillRect/>
          </a:stretch>
        </p:blipFill>
        <p:spPr>
          <a:xfrm>
            <a:off x="990600" y="2971483"/>
            <a:ext cx="5851525" cy="3821112"/>
          </a:xfrm>
          <a:prstGeom prst="rect">
            <a:avLst/>
          </a:prstGeom>
          <a:noFill/>
          <a:ln w="9525">
            <a:noFill/>
          </a:ln>
        </p:spPr>
      </p:pic>
      <p:pic>
        <p:nvPicPr>
          <p:cNvPr id="2" name="图片 1"/>
          <p:cNvPicPr>
            <a:picLocks noChangeAspect="1"/>
          </p:cNvPicPr>
          <p:nvPr/>
        </p:nvPicPr>
        <p:blipFill>
          <a:blip r:embed="rId2"/>
          <a:stretch>
            <a:fillRect/>
          </a:stretch>
        </p:blipFill>
        <p:spPr>
          <a:xfrm>
            <a:off x="3307080" y="2971800"/>
            <a:ext cx="5852795" cy="38214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6501"/>
                                        </p:tgtEl>
                                      </p:cBhvr>
                                    </p:animEffect>
                                    <p:set>
                                      <p:cBhvr>
                                        <p:cTn id="7" dur="1" fill="hold">
                                          <p:stCondLst>
                                            <p:cond delay="499"/>
                                          </p:stCondLst>
                                        </p:cTn>
                                        <p:tgtEl>
                                          <p:spTgt spid="10650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29026" name="Text Box 2"/>
          <p:cNvSpPr txBox="1"/>
          <p:nvPr/>
        </p:nvSpPr>
        <p:spPr>
          <a:xfrm>
            <a:off x="914400" y="914400"/>
            <a:ext cx="8139113" cy="5443538"/>
          </a:xfrm>
          <a:prstGeom prst="rect">
            <a:avLst/>
          </a:prstGeom>
          <a:noFill/>
          <a:ln w="9525">
            <a:noFill/>
          </a:ln>
        </p:spPr>
        <p:txBody>
          <a:bodyPr anchor="t">
            <a:spAutoFit/>
          </a:bodyPr>
          <a:p>
            <a:pPr marL="342900" indent="-342900">
              <a:lnSpc>
                <a:spcPct val="90000"/>
              </a:lnSpc>
              <a:spcBef>
                <a:spcPct val="20000"/>
              </a:spcBef>
            </a:pPr>
            <a:r>
              <a:rPr lang="en-US" altLang="zh-CN" sz="3200">
                <a:solidFill>
                  <a:srgbClr val="17385F"/>
                </a:solidFill>
                <a:latin typeface="Times New Roman" panose="02020603050405020304" pitchFamily="18" charset="0"/>
                <a:ea typeface="楷体_GB2312" pitchFamily="49" charset="-122"/>
              </a:rPr>
              <a:t>1.3.2 Eclipse </a:t>
            </a:r>
            <a:endParaRPr lang="en-US" altLang="zh-CN" sz="3200">
              <a:solidFill>
                <a:srgbClr val="17385F"/>
              </a:solidFill>
              <a:latin typeface="Times New Roman" panose="02020603050405020304" pitchFamily="18" charset="0"/>
              <a:ea typeface="楷体_GB2312" pitchFamily="49" charset="-122"/>
            </a:endParaRPr>
          </a:p>
          <a:p>
            <a:pPr marL="342900" indent="-342900" algn="just">
              <a:spcBef>
                <a:spcPct val="50000"/>
              </a:spcBef>
            </a:pPr>
            <a:r>
              <a:rPr lang="en-US" altLang="zh-CN" sz="2800" b="0">
                <a:solidFill>
                  <a:srgbClr val="1B2A95"/>
                </a:solidFill>
                <a:latin typeface="Times New Roman" panose="02020603050405020304" pitchFamily="18" charset="0"/>
                <a:ea typeface="楷体" panose="02010609060101010101" pitchFamily="49" charset="-122"/>
              </a:rPr>
              <a:t>        </a:t>
            </a:r>
            <a:r>
              <a:rPr lang="zh-CN" altLang="en-US" sz="2800" b="0" dirty="0">
                <a:solidFill>
                  <a:srgbClr val="1B2A95"/>
                </a:solidFill>
                <a:latin typeface="Times New Roman" panose="02020603050405020304" pitchFamily="18" charset="0"/>
                <a:ea typeface="楷体" panose="02010609060101010101" pitchFamily="49" charset="-122"/>
              </a:rPr>
              <a:t>由</a:t>
            </a:r>
            <a:r>
              <a:rPr lang="en-US" altLang="zh-CN" sz="2800" b="0">
                <a:solidFill>
                  <a:srgbClr val="1B2A95"/>
                </a:solidFill>
                <a:latin typeface="Times New Roman" panose="02020603050405020304" pitchFamily="18" charset="0"/>
                <a:ea typeface="楷体" panose="02010609060101010101" pitchFamily="49" charset="-122"/>
              </a:rPr>
              <a:t>IBM</a:t>
            </a:r>
            <a:r>
              <a:rPr lang="zh-CN" altLang="en-US" sz="2800" b="0" dirty="0">
                <a:solidFill>
                  <a:srgbClr val="1B2A95"/>
                </a:solidFill>
                <a:latin typeface="Times New Roman" panose="02020603050405020304" pitchFamily="18" charset="0"/>
                <a:ea typeface="楷体" panose="02010609060101010101" pitchFamily="49" charset="-122"/>
              </a:rPr>
              <a:t>牵头，围绕着</a:t>
            </a:r>
            <a:r>
              <a:rPr lang="en-US" altLang="zh-CN" sz="2800" b="0">
                <a:solidFill>
                  <a:srgbClr val="1B2A95"/>
                </a:solidFill>
                <a:latin typeface="Times New Roman" panose="02020603050405020304" pitchFamily="18" charset="0"/>
                <a:ea typeface="楷体" panose="02010609060101010101" pitchFamily="49" charset="-122"/>
              </a:rPr>
              <a:t>Eclipse</a:t>
            </a:r>
            <a:r>
              <a:rPr lang="zh-CN" altLang="en-US" sz="2800" b="0" dirty="0">
                <a:solidFill>
                  <a:srgbClr val="1B2A95"/>
                </a:solidFill>
                <a:latin typeface="Times New Roman" panose="02020603050405020304" pitchFamily="18" charset="0"/>
                <a:ea typeface="楷体" panose="02010609060101010101" pitchFamily="49" charset="-122"/>
              </a:rPr>
              <a:t>项目已经发展成为了一个庞大的</a:t>
            </a:r>
            <a:r>
              <a:rPr lang="en-US" altLang="zh-CN" sz="2800" b="0">
                <a:solidFill>
                  <a:srgbClr val="1B2A95"/>
                </a:solidFill>
                <a:latin typeface="Times New Roman" panose="02020603050405020304" pitchFamily="18" charset="0"/>
                <a:ea typeface="楷体" panose="02010609060101010101" pitchFamily="49" charset="-122"/>
              </a:rPr>
              <a:t>Eclipse</a:t>
            </a:r>
            <a:r>
              <a:rPr lang="zh-CN" altLang="en-US" sz="2800" b="0" dirty="0">
                <a:solidFill>
                  <a:srgbClr val="1B2A95"/>
                </a:solidFill>
                <a:latin typeface="Times New Roman" panose="02020603050405020304" pitchFamily="18" charset="0"/>
                <a:ea typeface="楷体" panose="02010609060101010101" pitchFamily="49" charset="-122"/>
              </a:rPr>
              <a:t>联盟，有</a:t>
            </a:r>
            <a:r>
              <a:rPr lang="en-US" altLang="zh-CN" sz="2800" b="0">
                <a:solidFill>
                  <a:srgbClr val="1B2A95"/>
                </a:solidFill>
                <a:latin typeface="Times New Roman" panose="02020603050405020304" pitchFamily="18" charset="0"/>
                <a:ea typeface="楷体" panose="02010609060101010101" pitchFamily="49" charset="-122"/>
              </a:rPr>
              <a:t>150</a:t>
            </a:r>
            <a:r>
              <a:rPr lang="zh-CN" altLang="en-US" sz="2800" b="0" dirty="0">
                <a:solidFill>
                  <a:srgbClr val="1B2A95"/>
                </a:solidFill>
                <a:latin typeface="Times New Roman" panose="02020603050405020304" pitchFamily="18" charset="0"/>
                <a:ea typeface="楷体" panose="02010609060101010101" pitchFamily="49" charset="-122"/>
              </a:rPr>
              <a:t>多家软件公司参与到</a:t>
            </a:r>
            <a:r>
              <a:rPr lang="en-US" altLang="zh-CN" sz="2800" b="0">
                <a:solidFill>
                  <a:srgbClr val="1B2A95"/>
                </a:solidFill>
                <a:latin typeface="Times New Roman" panose="02020603050405020304" pitchFamily="18" charset="0"/>
                <a:ea typeface="楷体" panose="02010609060101010101" pitchFamily="49" charset="-122"/>
              </a:rPr>
              <a:t>Eclipse</a:t>
            </a:r>
            <a:r>
              <a:rPr lang="zh-CN" altLang="en-US" sz="2800" b="0" dirty="0">
                <a:solidFill>
                  <a:srgbClr val="1B2A95"/>
                </a:solidFill>
                <a:latin typeface="Times New Roman" panose="02020603050405020304" pitchFamily="18" charset="0"/>
                <a:ea typeface="楷体" panose="02010609060101010101" pitchFamily="49" charset="-122"/>
              </a:rPr>
              <a:t>项目中，其中包括</a:t>
            </a:r>
            <a:r>
              <a:rPr lang="en-US" altLang="zh-CN" sz="2800" b="0">
                <a:solidFill>
                  <a:srgbClr val="1B2A95"/>
                </a:solidFill>
                <a:latin typeface="Times New Roman" panose="02020603050405020304" pitchFamily="18" charset="0"/>
                <a:ea typeface="楷体" panose="02010609060101010101" pitchFamily="49" charset="-122"/>
              </a:rPr>
              <a:t>Borland</a:t>
            </a:r>
            <a:r>
              <a:rPr lang="zh-CN" altLang="en-US" sz="2800" b="0" dirty="0">
                <a:solidFill>
                  <a:srgbClr val="1B2A95"/>
                </a:solidFill>
                <a:latin typeface="Times New Roman" panose="02020603050405020304" pitchFamily="18" charset="0"/>
                <a:ea typeface="楷体" panose="02010609060101010101" pitchFamily="49" charset="-122"/>
              </a:rPr>
              <a:t>、</a:t>
            </a:r>
            <a:r>
              <a:rPr lang="en-US" altLang="zh-CN" sz="2800" b="0">
                <a:solidFill>
                  <a:srgbClr val="1B2A95"/>
                </a:solidFill>
                <a:latin typeface="Times New Roman" panose="02020603050405020304" pitchFamily="18" charset="0"/>
                <a:ea typeface="楷体" panose="02010609060101010101" pitchFamily="49" charset="-122"/>
              </a:rPr>
              <a:t>Rational Software</a:t>
            </a:r>
            <a:r>
              <a:rPr lang="zh-CN" altLang="en-US" sz="2800" b="0" dirty="0">
                <a:solidFill>
                  <a:srgbClr val="1B2A95"/>
                </a:solidFill>
                <a:latin typeface="Times New Roman" panose="02020603050405020304" pitchFamily="18" charset="0"/>
                <a:ea typeface="楷体" panose="02010609060101010101" pitchFamily="49" charset="-122"/>
              </a:rPr>
              <a:t>、</a:t>
            </a:r>
            <a:r>
              <a:rPr lang="en-US" altLang="zh-CN" sz="2800" b="0">
                <a:solidFill>
                  <a:srgbClr val="1B2A95"/>
                </a:solidFill>
                <a:latin typeface="Times New Roman" panose="02020603050405020304" pitchFamily="18" charset="0"/>
                <a:ea typeface="楷体" panose="02010609060101010101" pitchFamily="49" charset="-122"/>
              </a:rPr>
              <a:t>Red Hat</a:t>
            </a:r>
            <a:r>
              <a:rPr lang="zh-CN" altLang="en-US" sz="2800" b="0" dirty="0">
                <a:solidFill>
                  <a:srgbClr val="1B2A95"/>
                </a:solidFill>
                <a:latin typeface="Times New Roman" panose="02020603050405020304" pitchFamily="18" charset="0"/>
                <a:ea typeface="楷体" panose="02010609060101010101" pitchFamily="49" charset="-122"/>
              </a:rPr>
              <a:t>及</a:t>
            </a:r>
            <a:r>
              <a:rPr lang="en-US" altLang="zh-CN" sz="2800" b="0">
                <a:solidFill>
                  <a:srgbClr val="1B2A95"/>
                </a:solidFill>
                <a:latin typeface="Times New Roman" panose="02020603050405020304" pitchFamily="18" charset="0"/>
                <a:ea typeface="楷体" panose="02010609060101010101" pitchFamily="49" charset="-122"/>
              </a:rPr>
              <a:t>Sybase</a:t>
            </a:r>
            <a:r>
              <a:rPr lang="zh-CN" altLang="en-US" sz="2800" b="0" dirty="0">
                <a:solidFill>
                  <a:srgbClr val="1B2A95"/>
                </a:solidFill>
                <a:latin typeface="Times New Roman" panose="02020603050405020304" pitchFamily="18" charset="0"/>
                <a:ea typeface="楷体" panose="02010609060101010101" pitchFamily="49" charset="-122"/>
              </a:rPr>
              <a:t>等。</a:t>
            </a:r>
            <a:endParaRPr lang="zh-CN" altLang="en-US" sz="2800" b="0" dirty="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zh-CN" altLang="en-US" sz="2800" b="0" dirty="0">
                <a:solidFill>
                  <a:srgbClr val="1B2A95"/>
                </a:solidFill>
                <a:latin typeface="Times New Roman" panose="02020603050405020304" pitchFamily="18" charset="0"/>
                <a:ea typeface="楷体" panose="02010609060101010101" pitchFamily="49" charset="-122"/>
              </a:rPr>
              <a:t>        </a:t>
            </a:r>
            <a:r>
              <a:rPr lang="en-US" altLang="zh-CN" sz="2800" b="0">
                <a:solidFill>
                  <a:srgbClr val="1B2A95"/>
                </a:solidFill>
                <a:latin typeface="Times New Roman" panose="02020603050405020304" pitchFamily="18" charset="0"/>
                <a:ea typeface="楷体" panose="02010609060101010101" pitchFamily="49" charset="-122"/>
              </a:rPr>
              <a:t>Eclipse</a:t>
            </a:r>
            <a:r>
              <a:rPr lang="zh-CN" altLang="en-US" sz="2800" b="0" dirty="0">
                <a:solidFill>
                  <a:srgbClr val="1B2A95"/>
                </a:solidFill>
                <a:latin typeface="Times New Roman" panose="02020603050405020304" pitchFamily="18" charset="0"/>
                <a:ea typeface="楷体" panose="02010609060101010101" pitchFamily="49" charset="-122"/>
              </a:rPr>
              <a:t>是一个开发源码项目，任何人都可以免费得到，并可以在此基础上开发各自的插件，因此越来越受人们关注。</a:t>
            </a:r>
            <a:endParaRPr lang="en-US" altLang="zh-CN" sz="2800" b="0">
              <a:solidFill>
                <a:srgbClr val="1B2A95"/>
              </a:solidFill>
              <a:latin typeface="Times New Roman" panose="02020603050405020304" pitchFamily="18" charset="0"/>
              <a:ea typeface="楷体" panose="02010609060101010101" pitchFamily="49" charset="-122"/>
            </a:endParaRPr>
          </a:p>
          <a:p>
            <a:pPr marL="342900" indent="-342900">
              <a:spcBef>
                <a:spcPct val="50000"/>
              </a:spcBef>
            </a:pPr>
            <a:r>
              <a:rPr lang="en-US" altLang="zh-CN" sz="2800" b="0">
                <a:solidFill>
                  <a:srgbClr val="1B2A95"/>
                </a:solidFill>
                <a:latin typeface="Times New Roman" panose="02020603050405020304" pitchFamily="18" charset="0"/>
                <a:ea typeface="楷体" panose="02010609060101010101" pitchFamily="49" charset="-122"/>
              </a:rPr>
              <a:t>        Eclipse</a:t>
            </a:r>
            <a:r>
              <a:rPr lang="zh-CN" altLang="en-US" sz="2800" b="0" dirty="0">
                <a:solidFill>
                  <a:srgbClr val="1B2A95"/>
                </a:solidFill>
                <a:latin typeface="Times New Roman" panose="02020603050405020304" pitchFamily="18" charset="0"/>
                <a:ea typeface="楷体" panose="02010609060101010101" pitchFamily="49" charset="-122"/>
              </a:rPr>
              <a:t>附带了一个标准的插件集，包括</a:t>
            </a:r>
            <a:r>
              <a:rPr lang="en-US" altLang="zh-CN" sz="2800" b="0">
                <a:solidFill>
                  <a:srgbClr val="1B2A95"/>
                </a:solidFill>
                <a:latin typeface="Times New Roman" panose="02020603050405020304" pitchFamily="18" charset="0"/>
                <a:ea typeface="楷体" panose="02010609060101010101" pitchFamily="49" charset="-122"/>
              </a:rPr>
              <a:t>Java</a:t>
            </a:r>
            <a:r>
              <a:rPr lang="zh-CN" altLang="en-US" sz="2800" b="0" dirty="0">
                <a:solidFill>
                  <a:srgbClr val="1B2A95"/>
                </a:solidFill>
                <a:latin typeface="Times New Roman" panose="02020603050405020304" pitchFamily="18" charset="0"/>
                <a:ea typeface="楷体" panose="02010609060101010101" pitchFamily="49" charset="-122"/>
              </a:rPr>
              <a:t>开发工具。最初主要用于</a:t>
            </a:r>
            <a:r>
              <a:rPr lang="en-US" altLang="zh-CN" sz="2800" b="0">
                <a:solidFill>
                  <a:srgbClr val="1B2A95"/>
                </a:solidFill>
                <a:latin typeface="Times New Roman" panose="02020603050405020304" pitchFamily="18" charset="0"/>
                <a:ea typeface="楷体" panose="02010609060101010101" pitchFamily="49" charset="-122"/>
              </a:rPr>
              <a:t>Java</a:t>
            </a:r>
            <a:r>
              <a:rPr lang="zh-CN" altLang="en-US" sz="2800" b="0" dirty="0">
                <a:solidFill>
                  <a:srgbClr val="1B2A95"/>
                </a:solidFill>
                <a:latin typeface="Times New Roman" panose="02020603050405020304" pitchFamily="18" charset="0"/>
                <a:ea typeface="楷体" panose="02010609060101010101" pitchFamily="49" charset="-122"/>
              </a:rPr>
              <a:t>语言开发，现通过插件亦可作为其他语言的开发工具。</a:t>
            </a:r>
            <a:r>
              <a:rPr lang="zh-CN" altLang="en-US" sz="2800" b="0" dirty="0">
                <a:solidFill>
                  <a:srgbClr val="1B2A95"/>
                </a:solidFill>
                <a:latin typeface="Times New Roman" panose="02020603050405020304" pitchFamily="18" charset="0"/>
                <a:ea typeface="楷体_GB2312" pitchFamily="49" charset="-122"/>
              </a:rPr>
              <a:t> </a:t>
            </a:r>
            <a:endParaRPr lang="zh-CN" altLang="en-US" sz="2800" b="0" dirty="0">
              <a:solidFill>
                <a:srgbClr val="1B2A95"/>
              </a:solidFill>
              <a:latin typeface="Times New Roman" panose="02020603050405020304" pitchFamily="18" charset="0"/>
              <a:ea typeface="楷体_GB2312" pitchFamily="49" charset="-122"/>
            </a:endParaRPr>
          </a:p>
        </p:txBody>
      </p:sp>
      <p:sp>
        <p:nvSpPr>
          <p:cNvPr id="129027" name="Text Box 2"/>
          <p:cNvSpPr txBox="1"/>
          <p:nvPr/>
        </p:nvSpPr>
        <p:spPr>
          <a:xfrm>
            <a:off x="914400" y="152400"/>
            <a:ext cx="8229600" cy="762000"/>
          </a:xfrm>
          <a:prstGeom prst="rect">
            <a:avLst/>
          </a:prstGeom>
          <a:noFill/>
          <a:ln w="9525">
            <a:noFill/>
          </a:ln>
        </p:spPr>
        <p:txBody>
          <a:bodyPr anchor="t">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Text Box 2"/>
          <p:cNvSpPr txBox="1"/>
          <p:nvPr/>
        </p:nvSpPr>
        <p:spPr>
          <a:xfrm>
            <a:off x="914400" y="914400"/>
            <a:ext cx="8139113" cy="5943600"/>
          </a:xfrm>
          <a:prstGeom prst="rect">
            <a:avLst/>
          </a:prstGeom>
          <a:noFill/>
          <a:ln w="9525">
            <a:noFill/>
          </a:ln>
        </p:spPr>
        <p:txBody>
          <a:bodyPr anchor="t" anchorCtr="0">
            <a:spAutoFit/>
          </a:bodyPr>
          <a:p>
            <a:pPr algn="just">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1</a:t>
            </a:r>
            <a:r>
              <a:rPr lang="zh-CN" altLang="en-US" sz="2400" b="0" dirty="0">
                <a:solidFill>
                  <a:srgbClr val="1B2A95"/>
                </a:solidFill>
                <a:latin typeface="Times New Roman" panose="02020603050405020304" pitchFamily="18" charset="0"/>
                <a:ea typeface="楷体" panose="02010609060101010101" pitchFamily="49" charset="-122"/>
              </a:rPr>
              <a:t>）下载</a:t>
            </a:r>
            <a:endParaRPr lang="en-US" altLang="zh-CN" sz="2400" b="0">
              <a:solidFill>
                <a:srgbClr val="1B2A95"/>
              </a:solidFill>
              <a:latin typeface="Times New Roman" panose="02020603050405020304" pitchFamily="18" charset="0"/>
              <a:ea typeface="楷体" panose="02010609060101010101" pitchFamily="49" charset="-122"/>
            </a:endParaRPr>
          </a:p>
          <a:p>
            <a:pPr algn="just">
              <a:spcBef>
                <a:spcPct val="50000"/>
              </a:spcBef>
            </a:pPr>
            <a:r>
              <a:rPr lang="en-US" altLang="zh-CN" sz="2400" b="0">
                <a:solidFill>
                  <a:srgbClr val="1B2A95"/>
                </a:solidFill>
                <a:latin typeface="Times New Roman" panose="02020603050405020304" pitchFamily="18" charset="0"/>
                <a:ea typeface="楷体" panose="02010609060101010101" pitchFamily="49" charset="-122"/>
                <a:hlinkClick r:id="rId1"/>
              </a:rPr>
              <a:t>http://</a:t>
            </a:r>
            <a:r>
              <a:rPr lang="en-US" altLang="zh-CN" sz="2400" b="0" err="1">
                <a:solidFill>
                  <a:srgbClr val="1B2A95"/>
                </a:solidFill>
                <a:latin typeface="Times New Roman" panose="02020603050405020304" pitchFamily="18" charset="0"/>
                <a:ea typeface="楷体" panose="02010609060101010101" pitchFamily="49" charset="-122"/>
                <a:hlinkClick r:id="rId1"/>
              </a:rPr>
              <a:t>www.eclipse.org</a:t>
            </a:r>
            <a:r>
              <a:rPr lang="en-US" altLang="zh-CN" sz="2400" b="0">
                <a:solidFill>
                  <a:srgbClr val="1B2A95"/>
                </a:solidFill>
                <a:latin typeface="Times New Roman" panose="02020603050405020304" pitchFamily="18" charset="0"/>
                <a:ea typeface="楷体" panose="02010609060101010101" pitchFamily="49" charset="-122"/>
                <a:hlinkClick r:id="rId1"/>
              </a:rPr>
              <a:t>/downloads</a:t>
            </a:r>
            <a:endParaRPr lang="en-US" altLang="zh-CN" sz="2400" b="0">
              <a:solidFill>
                <a:srgbClr val="1B2A95"/>
              </a:solidFill>
              <a:latin typeface="Times New Roman" panose="02020603050405020304" pitchFamily="18" charset="0"/>
              <a:ea typeface="楷体" panose="02010609060101010101" pitchFamily="49" charset="-122"/>
            </a:endParaRPr>
          </a:p>
          <a:p>
            <a:pPr algn="just">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选“</a:t>
            </a:r>
            <a:r>
              <a:rPr lang="en-US" altLang="zh-CN" sz="2400" b="0">
                <a:solidFill>
                  <a:srgbClr val="1B2A95"/>
                </a:solidFill>
                <a:latin typeface="Times New Roman" panose="02020603050405020304" pitchFamily="18" charset="0"/>
                <a:ea typeface="楷体" panose="02010609060101010101" pitchFamily="49" charset="-122"/>
              </a:rPr>
              <a:t>Eclipse IDE for Java Developers (149M)</a:t>
            </a:r>
            <a:r>
              <a:rPr lang="zh-CN" altLang="en-US" sz="2400" b="0" dirty="0">
                <a:solidFill>
                  <a:srgbClr val="1B2A95"/>
                </a:solidFill>
                <a:latin typeface="Times New Roman" panose="02020603050405020304" pitchFamily="18" charset="0"/>
                <a:ea typeface="楷体" panose="02010609060101010101" pitchFamily="49" charset="-122"/>
              </a:rPr>
              <a:t>”</a:t>
            </a:r>
            <a:endParaRPr lang="en-US" altLang="zh-CN" sz="2400" b="0">
              <a:solidFill>
                <a:srgbClr val="1B2A95"/>
              </a:solidFill>
              <a:latin typeface="Times New Roman" panose="02020603050405020304" pitchFamily="18" charset="0"/>
              <a:ea typeface="楷体" panose="02010609060101010101" pitchFamily="49" charset="-122"/>
            </a:endParaRPr>
          </a:p>
          <a:p>
            <a:pPr algn="just">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选“</a:t>
            </a:r>
            <a:r>
              <a:rPr lang="en-US" altLang="zh-CN" sz="2400" b="0">
                <a:solidFill>
                  <a:srgbClr val="1B2A95"/>
                </a:solidFill>
                <a:latin typeface="Times New Roman" panose="02020603050405020304" pitchFamily="18" charset="0"/>
                <a:ea typeface="楷体" panose="02010609060101010101" pitchFamily="49" charset="-122"/>
              </a:rPr>
              <a:t>Windows 32-bit</a:t>
            </a:r>
            <a:r>
              <a:rPr lang="zh-CN" altLang="en-US" sz="2400" b="0" dirty="0">
                <a:solidFill>
                  <a:srgbClr val="1B2A95"/>
                </a:solidFill>
                <a:latin typeface="Times New Roman" panose="02020603050405020304" pitchFamily="18" charset="0"/>
                <a:ea typeface="楷体" panose="02010609060101010101" pitchFamily="49" charset="-122"/>
              </a:rPr>
              <a:t>”镜像下载</a:t>
            </a:r>
            <a:r>
              <a:rPr lang="en-US" altLang="zh-CN" sz="2400" b="0">
                <a:solidFill>
                  <a:srgbClr val="1B2A95"/>
                </a:solidFill>
                <a:latin typeface="Times New Roman" panose="02020603050405020304" pitchFamily="18" charset="0"/>
                <a:ea typeface="楷体" panose="02010609060101010101" pitchFamily="49" charset="-122"/>
              </a:rPr>
              <a:t> </a:t>
            </a:r>
            <a:r>
              <a:rPr lang="zh-CN" altLang="en-US" sz="2400" b="0" dirty="0">
                <a:solidFill>
                  <a:srgbClr val="1B2A95"/>
                </a:solidFill>
                <a:latin typeface="Times New Roman" panose="02020603050405020304" pitchFamily="18" charset="0"/>
                <a:ea typeface="楷体" panose="02010609060101010101" pitchFamily="49" charset="-122"/>
              </a:rPr>
              <a:t>   </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2</a:t>
            </a:r>
            <a:r>
              <a:rPr lang="zh-CN" altLang="en-US" sz="2400" b="0" dirty="0">
                <a:solidFill>
                  <a:srgbClr val="1B2A95"/>
                </a:solidFill>
                <a:latin typeface="Times New Roman" panose="02020603050405020304" pitchFamily="18" charset="0"/>
                <a:ea typeface="楷体" panose="02010609060101010101" pitchFamily="49" charset="-122"/>
              </a:rPr>
              <a:t>）解压“</a:t>
            </a:r>
            <a:r>
              <a:rPr lang="en-US" altLang="zh-CN" sz="2400" b="0">
                <a:solidFill>
                  <a:srgbClr val="1B2A95"/>
                </a:solidFill>
                <a:latin typeface="Times New Roman" panose="02020603050405020304" pitchFamily="18" charset="0"/>
                <a:ea typeface="楷体" panose="02010609060101010101" pitchFamily="49" charset="-122"/>
              </a:rPr>
              <a:t>eclipse-java-juno-win32.zip </a:t>
            </a:r>
            <a:r>
              <a:rPr lang="zh-CN" altLang="en-US" sz="2400" b="0" dirty="0">
                <a:solidFill>
                  <a:srgbClr val="1B2A95"/>
                </a:solidFill>
                <a:latin typeface="Times New Roman" panose="02020603050405020304" pitchFamily="18" charset="0"/>
                <a:ea typeface="楷体" panose="02010609060101010101" pitchFamily="49" charset="-122"/>
              </a:rPr>
              <a:t>”</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3</a:t>
            </a:r>
            <a:r>
              <a:rPr lang="zh-CN" altLang="en-US" sz="2400" b="0" dirty="0">
                <a:solidFill>
                  <a:srgbClr val="1B2A95"/>
                </a:solidFill>
                <a:latin typeface="Times New Roman" panose="02020603050405020304" pitchFamily="18" charset="0"/>
                <a:ea typeface="楷体" panose="02010609060101010101" pitchFamily="49" charset="-122"/>
              </a:rPr>
              <a:t>）双击运行“</a:t>
            </a:r>
            <a:r>
              <a:rPr lang="en-US" altLang="zh-CN" sz="2400" b="0" err="1">
                <a:solidFill>
                  <a:srgbClr val="1B2A95"/>
                </a:solidFill>
                <a:latin typeface="Times New Roman" panose="02020603050405020304" pitchFamily="18" charset="0"/>
                <a:ea typeface="楷体" panose="02010609060101010101" pitchFamily="49" charset="-122"/>
              </a:rPr>
              <a:t>eclipse.exe</a:t>
            </a:r>
            <a:r>
              <a:rPr lang="zh-CN" altLang="en-US" sz="2400" b="0" dirty="0">
                <a:solidFill>
                  <a:srgbClr val="1B2A95"/>
                </a:solidFill>
                <a:latin typeface="Times New Roman" panose="02020603050405020304" pitchFamily="18" charset="0"/>
                <a:ea typeface="楷体" panose="02010609060101010101" pitchFamily="49" charset="-122"/>
              </a:rPr>
              <a:t>”</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4</a:t>
            </a:r>
            <a:r>
              <a:rPr lang="zh-CN" altLang="en-US" sz="2400" b="0" dirty="0">
                <a:solidFill>
                  <a:srgbClr val="1B2A95"/>
                </a:solidFill>
                <a:latin typeface="Times New Roman" panose="02020603050405020304" pitchFamily="18" charset="0"/>
                <a:ea typeface="楷体" panose="02010609060101010101" pitchFamily="49" charset="-122"/>
              </a:rPr>
              <a:t>）选择工作空间，单击“</a:t>
            </a:r>
            <a:r>
              <a:rPr lang="en-US" altLang="zh-CN" sz="2400" b="0">
                <a:solidFill>
                  <a:srgbClr val="1B2A95"/>
                </a:solidFill>
                <a:latin typeface="Times New Roman" panose="02020603050405020304" pitchFamily="18" charset="0"/>
                <a:ea typeface="楷体" panose="02010609060101010101" pitchFamily="49" charset="-122"/>
              </a:rPr>
              <a:t>OK</a:t>
            </a:r>
            <a:r>
              <a:rPr lang="zh-CN" altLang="en-US" sz="2400" b="0" dirty="0">
                <a:solidFill>
                  <a:srgbClr val="1B2A95"/>
                </a:solidFill>
                <a:latin typeface="Times New Roman" panose="02020603050405020304" pitchFamily="18" charset="0"/>
                <a:ea typeface="楷体" panose="02010609060101010101" pitchFamily="49" charset="-122"/>
              </a:rPr>
              <a:t>”</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5</a:t>
            </a:r>
            <a:r>
              <a:rPr lang="zh-CN" altLang="en-US" sz="2400" b="0" dirty="0">
                <a:solidFill>
                  <a:srgbClr val="1B2A95"/>
                </a:solidFill>
                <a:latin typeface="Times New Roman" panose="02020603050405020304" pitchFamily="18" charset="0"/>
                <a:ea typeface="楷体" panose="02010609060101010101" pitchFamily="49" charset="-122"/>
              </a:rPr>
              <a:t>）新建</a:t>
            </a:r>
            <a:r>
              <a:rPr lang="en-US" altLang="zh-CN" sz="2400" b="0">
                <a:solidFill>
                  <a:srgbClr val="1B2A95"/>
                </a:solidFill>
                <a:latin typeface="Times New Roman" panose="02020603050405020304" pitchFamily="18" charset="0"/>
                <a:ea typeface="楷体" panose="02010609060101010101" pitchFamily="49" charset="-122"/>
              </a:rPr>
              <a:t>Java Project</a:t>
            </a:r>
            <a:r>
              <a:rPr lang="zh-CN" altLang="en-US" sz="2400" b="0" dirty="0">
                <a:solidFill>
                  <a:srgbClr val="1B2A95"/>
                </a:solidFill>
                <a:latin typeface="Times New Roman" panose="02020603050405020304" pitchFamily="18" charset="0"/>
                <a:ea typeface="楷体" panose="02010609060101010101" pitchFamily="49" charset="-122"/>
              </a:rPr>
              <a:t>，名为</a:t>
            </a:r>
            <a:r>
              <a:rPr lang="en-US" altLang="zh-CN" sz="2400" b="0">
                <a:solidFill>
                  <a:srgbClr val="1B2A95"/>
                </a:solidFill>
                <a:latin typeface="Times New Roman" panose="02020603050405020304" pitchFamily="18" charset="0"/>
                <a:ea typeface="楷体" panose="02010609060101010101" pitchFamily="49" charset="-122"/>
              </a:rPr>
              <a:t>Test</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6</a:t>
            </a:r>
            <a:r>
              <a:rPr lang="zh-CN" altLang="en-US" sz="2400" b="0" dirty="0">
                <a:solidFill>
                  <a:srgbClr val="1B2A95"/>
                </a:solidFill>
                <a:latin typeface="Times New Roman" panose="02020603050405020304" pitchFamily="18" charset="0"/>
                <a:ea typeface="楷体" panose="02010609060101010101" pitchFamily="49" charset="-122"/>
              </a:rPr>
              <a:t>）新建</a:t>
            </a:r>
            <a:r>
              <a:rPr lang="en-US" altLang="zh-CN" sz="2400" b="0">
                <a:solidFill>
                  <a:srgbClr val="1B2A95"/>
                </a:solidFill>
                <a:latin typeface="Times New Roman" panose="02020603050405020304" pitchFamily="18" charset="0"/>
                <a:ea typeface="楷体" panose="02010609060101010101" pitchFamily="49" charset="-122"/>
              </a:rPr>
              <a:t>Class</a:t>
            </a:r>
            <a:r>
              <a:rPr lang="zh-CN" altLang="en-US" sz="2400" b="0" dirty="0">
                <a:solidFill>
                  <a:srgbClr val="1B2A95"/>
                </a:solidFill>
                <a:latin typeface="Times New Roman" panose="02020603050405020304" pitchFamily="18" charset="0"/>
                <a:ea typeface="楷体" panose="02010609060101010101" pitchFamily="49" charset="-122"/>
              </a:rPr>
              <a:t>，名为</a:t>
            </a:r>
            <a:r>
              <a:rPr lang="en-US" altLang="zh-CN" sz="2400" b="0" err="1">
                <a:solidFill>
                  <a:srgbClr val="1B2A95"/>
                </a:solidFill>
                <a:latin typeface="Times New Roman" panose="02020603050405020304" pitchFamily="18" charset="0"/>
                <a:ea typeface="楷体" panose="02010609060101010101" pitchFamily="49" charset="-122"/>
              </a:rPr>
              <a:t>HelloWorld</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zh-CN" altLang="en-US" sz="2400" b="0" dirty="0">
                <a:solidFill>
                  <a:srgbClr val="1B2A95"/>
                </a:solidFill>
                <a:latin typeface="Times New Roman" panose="02020603050405020304" pitchFamily="18" charset="0"/>
                <a:ea typeface="楷体" panose="02010609060101010101" pitchFamily="49" charset="-122"/>
              </a:rPr>
              <a:t>（</a:t>
            </a:r>
            <a:r>
              <a:rPr lang="en-US" altLang="zh-CN" sz="2400" b="0">
                <a:solidFill>
                  <a:srgbClr val="1B2A95"/>
                </a:solidFill>
                <a:latin typeface="Times New Roman" panose="02020603050405020304" pitchFamily="18" charset="0"/>
                <a:ea typeface="楷体" panose="02010609060101010101" pitchFamily="49" charset="-122"/>
              </a:rPr>
              <a:t>7</a:t>
            </a:r>
            <a:r>
              <a:rPr lang="zh-CN" altLang="en-US" sz="2400" b="0" dirty="0">
                <a:solidFill>
                  <a:srgbClr val="1B2A95"/>
                </a:solidFill>
                <a:latin typeface="Times New Roman" panose="02020603050405020304" pitchFamily="18" charset="0"/>
                <a:ea typeface="楷体" panose="02010609060101010101" pitchFamily="49" charset="-122"/>
              </a:rPr>
              <a:t>）运行，看输出结果</a:t>
            </a:r>
            <a:endParaRPr lang="en-US" altLang="zh-CN" sz="2400" b="0">
              <a:solidFill>
                <a:srgbClr val="1B2A95"/>
              </a:solidFill>
              <a:latin typeface="Times New Roman" panose="02020603050405020304" pitchFamily="18" charset="0"/>
              <a:ea typeface="楷体" panose="02010609060101010101" pitchFamily="49" charset="-122"/>
            </a:endParaRPr>
          </a:p>
          <a:p>
            <a:pPr>
              <a:spcBef>
                <a:spcPct val="50000"/>
              </a:spcBef>
            </a:pPr>
            <a:r>
              <a:rPr lang="en-US" altLang="zh-CN" sz="2400" b="0">
                <a:solidFill>
                  <a:srgbClr val="1B2A95"/>
                </a:solidFill>
                <a:latin typeface="Times New Roman" panose="02020603050405020304" pitchFamily="18" charset="0"/>
                <a:ea typeface="楷体_GB2312" pitchFamily="49" charset="-122"/>
              </a:rPr>
              <a:t>        </a:t>
            </a:r>
            <a:endParaRPr lang="zh-CN" altLang="en-US" sz="2400" b="0" dirty="0">
              <a:solidFill>
                <a:srgbClr val="1B2A95"/>
              </a:solidFill>
              <a:latin typeface="Times New Roman" panose="02020603050405020304" pitchFamily="18" charset="0"/>
              <a:ea typeface="楷体_GB2312" pitchFamily="49" charset="-122"/>
            </a:endParaRPr>
          </a:p>
        </p:txBody>
      </p:sp>
      <p:pic>
        <p:nvPicPr>
          <p:cNvPr id="4" name="图片 3"/>
          <p:cNvPicPr>
            <a:picLocks noChangeAspect="1"/>
          </p:cNvPicPr>
          <p:nvPr>
            <p:custDataLst>
              <p:tags r:id="rId2"/>
            </p:custDataLst>
          </p:nvPr>
        </p:nvPicPr>
        <p:blipFill>
          <a:blip r:embed="rId3"/>
          <a:stretch>
            <a:fillRect/>
          </a:stretch>
        </p:blipFill>
        <p:spPr>
          <a:xfrm>
            <a:off x="5562600" y="4449445"/>
            <a:ext cx="3542665" cy="2272030"/>
          </a:xfrm>
          <a:prstGeom prst="rect">
            <a:avLst/>
          </a:prstGeom>
        </p:spPr>
      </p:pic>
      <p:sp>
        <p:nvSpPr>
          <p:cNvPr id="13107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nchorCtr="0"/>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31075" name="Text Box 2"/>
          <p:cNvSpPr txBox="1"/>
          <p:nvPr/>
        </p:nvSpPr>
        <p:spPr>
          <a:xfrm>
            <a:off x="914400" y="152400"/>
            <a:ext cx="8229600" cy="762000"/>
          </a:xfrm>
          <a:prstGeom prst="rect">
            <a:avLst/>
          </a:prstGeom>
          <a:noFill/>
          <a:ln w="9525">
            <a:noFill/>
          </a:ln>
        </p:spPr>
        <p:txBody>
          <a:bodyPr anchor="t" anchorCtr="0">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nchorCtr="0"/>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33122" name="Text Box 2"/>
          <p:cNvSpPr txBox="1"/>
          <p:nvPr/>
        </p:nvSpPr>
        <p:spPr>
          <a:xfrm>
            <a:off x="914400" y="152400"/>
            <a:ext cx="8229600" cy="762000"/>
          </a:xfrm>
          <a:prstGeom prst="rect">
            <a:avLst/>
          </a:prstGeom>
          <a:noFill/>
          <a:ln w="9525">
            <a:noFill/>
          </a:ln>
        </p:spPr>
        <p:txBody>
          <a:bodyPr anchor="t" anchorCtr="0">
            <a:spAutoFit/>
          </a:bodyPr>
          <a:p>
            <a:pPr algn="ctr" eaLnBrk="0" hangingPunct="0"/>
            <a:r>
              <a:rPr lang="en-US" altLang="zh-CN" sz="4400">
                <a:latin typeface="Times New Roman" panose="02020603050405020304" pitchFamily="18" charset="0"/>
                <a:ea typeface="楷体_GB2312" pitchFamily="49" charset="-122"/>
              </a:rPr>
              <a:t>1.3 Java </a:t>
            </a:r>
            <a:r>
              <a:rPr lang="zh-CN" altLang="en-US" sz="4400" dirty="0">
                <a:latin typeface="Times New Roman" panose="02020603050405020304" pitchFamily="18" charset="0"/>
                <a:ea typeface="楷体_GB2312" pitchFamily="49" charset="-122"/>
              </a:rPr>
              <a:t>开发环境</a:t>
            </a:r>
            <a:endParaRPr lang="zh-CN" altLang="en-US" sz="4400"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990600" y="990600"/>
            <a:ext cx="2870200" cy="1917700"/>
          </a:xfrm>
          <a:prstGeom prst="rect">
            <a:avLst/>
          </a:prstGeom>
        </p:spPr>
      </p:pic>
      <p:pic>
        <p:nvPicPr>
          <p:cNvPr id="6" name="图片 5"/>
          <p:cNvPicPr>
            <a:picLocks noChangeAspect="1"/>
          </p:cNvPicPr>
          <p:nvPr/>
        </p:nvPicPr>
        <p:blipFill>
          <a:blip r:embed="rId2"/>
          <a:stretch>
            <a:fillRect/>
          </a:stretch>
        </p:blipFill>
        <p:spPr>
          <a:xfrm>
            <a:off x="1905000" y="1447800"/>
            <a:ext cx="3052445" cy="3121025"/>
          </a:xfrm>
          <a:prstGeom prst="rect">
            <a:avLst/>
          </a:prstGeom>
        </p:spPr>
      </p:pic>
      <p:pic>
        <p:nvPicPr>
          <p:cNvPr id="7" name="图片 6"/>
          <p:cNvPicPr>
            <a:picLocks noChangeAspect="1"/>
          </p:cNvPicPr>
          <p:nvPr/>
        </p:nvPicPr>
        <p:blipFill>
          <a:blip r:embed="rId3"/>
          <a:stretch>
            <a:fillRect/>
          </a:stretch>
        </p:blipFill>
        <p:spPr>
          <a:xfrm>
            <a:off x="3359785" y="2286000"/>
            <a:ext cx="3339465" cy="3425825"/>
          </a:xfrm>
          <a:prstGeom prst="rect">
            <a:avLst/>
          </a:prstGeom>
        </p:spPr>
      </p:pic>
      <p:pic>
        <p:nvPicPr>
          <p:cNvPr id="8" name="图片 7"/>
          <p:cNvPicPr>
            <a:picLocks noChangeAspect="1"/>
          </p:cNvPicPr>
          <p:nvPr/>
        </p:nvPicPr>
        <p:blipFill>
          <a:blip r:embed="rId4"/>
          <a:stretch>
            <a:fillRect/>
          </a:stretch>
        </p:blipFill>
        <p:spPr>
          <a:xfrm>
            <a:off x="4648200" y="3048000"/>
            <a:ext cx="4235450" cy="2171065"/>
          </a:xfrm>
          <a:prstGeom prst="rect">
            <a:avLst/>
          </a:prstGeom>
        </p:spPr>
      </p:pic>
      <p:pic>
        <p:nvPicPr>
          <p:cNvPr id="9" name="图片 8"/>
          <p:cNvPicPr>
            <a:picLocks noChangeAspect="1"/>
          </p:cNvPicPr>
          <p:nvPr/>
        </p:nvPicPr>
        <p:blipFill>
          <a:blip r:embed="rId5"/>
          <a:stretch>
            <a:fillRect/>
          </a:stretch>
        </p:blipFill>
        <p:spPr>
          <a:xfrm>
            <a:off x="990600" y="914400"/>
            <a:ext cx="7990205" cy="49555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236546" name="Rectangle 2"/>
          <p:cNvSpPr>
            <a:spLocks noGrp="1" noChangeArrowheads="1"/>
          </p:cNvSpPr>
          <p:nvPr>
            <p:ph type="body" idx="1"/>
          </p:nvPr>
        </p:nvSpPr>
        <p:spPr>
          <a:xfrm>
            <a:off x="914400" y="1112838"/>
            <a:ext cx="8229600" cy="5516563"/>
          </a:xfrm>
          <a:ln>
            <a:miter/>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en-US" altLang="zh-CN" sz="3200" b="1" i="0" u="none" strike="noStrike" kern="1200" cap="none" spc="0" normalizeH="0" baseline="0" noProof="1" dirty="0">
                <a:solidFill>
                  <a:srgbClr val="17385F"/>
                </a:solidFill>
                <a:latin typeface="Times New Roman" panose="02020603050405020304" pitchFamily="18" charset="0"/>
                <a:ea typeface="楷体_GB2312" pitchFamily="49" charset="-122"/>
                <a:cs typeface="+mn-cs"/>
              </a:rPr>
              <a:t>1.1.3 Java</a:t>
            </a:r>
            <a:r>
              <a:rPr kumimoji="0" lang="zh-CN" altLang="en-US" sz="3200" b="1" i="0" u="none" strike="noStrike" kern="1200" cap="none" spc="0" normalizeH="0" baseline="0" noProof="1" dirty="0">
                <a:solidFill>
                  <a:srgbClr val="17385F"/>
                </a:solidFill>
                <a:latin typeface="Times New Roman" panose="02020603050405020304" pitchFamily="18" charset="0"/>
                <a:ea typeface="楷体_GB2312" pitchFamily="49" charset="-122"/>
                <a:cs typeface="+mn-cs"/>
              </a:rPr>
              <a:t>版本</a:t>
            </a:r>
            <a:endParaRPr kumimoji="0" lang="en-US" altLang="zh-CN" sz="3200" b="0" i="0" u="none" strike="noStrike" kern="1200" cap="none" spc="0" normalizeH="0" baseline="0" noProof="1" dirty="0">
              <a:solidFill>
                <a:srgbClr val="17385F"/>
              </a:solidFill>
              <a:latin typeface="+mn-lt"/>
              <a:ea typeface="+mn-ea"/>
              <a:cs typeface="+mn-cs"/>
            </a:endParaRPr>
          </a:p>
          <a:p>
            <a:pPr marL="342900" marR="0" indent="-342900" algn="l" defTabSz="914400" rtl="0" eaLnBrk="0" fontAlgn="base" latinLnBrk="0" hangingPunct="0">
              <a:lnSpc>
                <a:spcPct val="100000"/>
              </a:lnSpc>
              <a:spcBef>
                <a:spcPct val="50000"/>
              </a:spcBef>
              <a:spcAft>
                <a:spcPct val="0"/>
              </a:spcAft>
              <a:buClr>
                <a:srgbClr val="C00000"/>
              </a:buClr>
              <a:buSzTx/>
              <a:buFont typeface="Wingdings" panose="05000000000000000000" pitchFamily="2" charset="2"/>
              <a:buChar char="Ø"/>
            </a:pP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Java Standard Edition (</a:t>
            </a:r>
            <a:r>
              <a:rPr kumimoji="0" lang="en-US" altLang="zh-CN" sz="2800" b="0" i="0" u="none" strike="noStrike" kern="1200" cap="none" spc="0" normalizeH="0" baseline="0" noProof="1" dirty="0">
                <a:solidFill>
                  <a:srgbClr val="FF0000"/>
                </a:solidFill>
                <a:latin typeface="Times New Roman" panose="02020603050405020304" pitchFamily="18" charset="0"/>
                <a:ea typeface="楷体_GB2312" pitchFamily="49" charset="-122"/>
                <a:cs typeface="+mn-cs"/>
              </a:rPr>
              <a:t>Java SE</a:t>
            </a: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a:t>
            </a:r>
            <a:endPar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适用于客户端桌面单机系统应用和</a:t>
            </a:r>
            <a:r>
              <a:rPr kumimoji="0" lang="en-US" altLang="zh-CN"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applet</a:t>
            </a: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小程序。 </a:t>
            </a:r>
            <a:endPar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endParaRPr>
          </a:p>
          <a:p>
            <a:pPr marL="342900" marR="0" indent="-342900" algn="l" defTabSz="914400" rtl="0" eaLnBrk="0" fontAlgn="base" latinLnBrk="0" hangingPunct="0">
              <a:lnSpc>
                <a:spcPct val="100000"/>
              </a:lnSpc>
              <a:spcBef>
                <a:spcPct val="50000"/>
              </a:spcBef>
              <a:spcAft>
                <a:spcPct val="0"/>
              </a:spcAft>
              <a:buClr>
                <a:srgbClr val="C00000"/>
              </a:buClr>
              <a:buSzTx/>
              <a:buFont typeface="Wingdings" panose="05000000000000000000" pitchFamily="2" charset="2"/>
              <a:buChar char="Ø"/>
            </a:pP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Java Enterprise Edition (</a:t>
            </a:r>
            <a:r>
              <a:rPr kumimoji="0" lang="en-US" altLang="zh-CN" sz="2800" b="0" i="0" u="none" strike="noStrike" kern="1200" cap="none" spc="0" normalizeH="0" baseline="0" noProof="1" dirty="0">
                <a:solidFill>
                  <a:srgbClr val="FF0000"/>
                </a:solidFill>
                <a:latin typeface="Times New Roman" panose="02020603050405020304" pitchFamily="18" charset="0"/>
                <a:ea typeface="楷体_GB2312" pitchFamily="49" charset="-122"/>
                <a:cs typeface="+mn-cs"/>
              </a:rPr>
              <a:t>Java EE</a:t>
            </a: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a:t>
            </a:r>
            <a:endPar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endParaRPr>
          </a:p>
          <a:p>
            <a:pPr marL="742950" marR="0" lvl="1" indent="-285750" algn="l" defTabSz="914400" rtl="0" eaLnBrk="0" fontAlgn="base" latinLnBrk="0" hangingPunct="0">
              <a:lnSpc>
                <a:spcPct val="100000"/>
              </a:lnSpc>
              <a:spcBef>
                <a:spcPct val="20000"/>
              </a:spcBef>
              <a:spcAft>
                <a:spcPct val="0"/>
              </a:spcAft>
              <a:buClr>
                <a:srgbClr val="C00000"/>
              </a:buClr>
              <a:buSzTx/>
              <a:buFont typeface="Arial" panose="020B0604020202020204" pitchFamily="34" charset="0"/>
              <a:buChar char="–"/>
            </a:pP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适用于企业服务端应用环境开发，如</a:t>
            </a:r>
            <a:r>
              <a:rPr kumimoji="0" lang="en-US" altLang="zh-CN"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servlets</a:t>
            </a: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和</a:t>
            </a:r>
            <a:r>
              <a:rPr kumimoji="0" lang="en-US" altLang="zh-CN"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ServerPages</a:t>
            </a: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等。</a:t>
            </a:r>
            <a:endPar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endParaRPr>
          </a:p>
          <a:p>
            <a:pPr marL="342900" marR="0" indent="-342900" algn="l" defTabSz="914400" rtl="0" eaLnBrk="0" fontAlgn="base" latinLnBrk="0" hangingPunct="0">
              <a:lnSpc>
                <a:spcPct val="100000"/>
              </a:lnSpc>
              <a:spcBef>
                <a:spcPct val="50000"/>
              </a:spcBef>
              <a:spcAft>
                <a:spcPct val="0"/>
              </a:spcAft>
              <a:buClr>
                <a:srgbClr val="C00000"/>
              </a:buClr>
              <a:buSzTx/>
              <a:buFont typeface="Wingdings" panose="05000000000000000000" pitchFamily="2" charset="2"/>
              <a:buChar char="Ø"/>
            </a:pP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Java Micro Edition (</a:t>
            </a:r>
            <a:r>
              <a:rPr kumimoji="0" lang="en-US" altLang="zh-CN" sz="2800" b="0" i="0" u="none" strike="noStrike" kern="1200" cap="none" spc="0" normalizeH="0" baseline="0" noProof="1" dirty="0">
                <a:solidFill>
                  <a:srgbClr val="FF0000"/>
                </a:solidFill>
                <a:latin typeface="Times New Roman" panose="02020603050405020304" pitchFamily="18" charset="0"/>
                <a:ea typeface="楷体_GB2312" pitchFamily="49" charset="-122"/>
                <a:cs typeface="+mn-cs"/>
              </a:rPr>
              <a:t>Java ME</a:t>
            </a:r>
            <a:r>
              <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rPr>
              <a:t>) </a:t>
            </a:r>
            <a:endParaRPr kumimoji="0" lang="en-US" altLang="zh-CN" sz="2800" b="0" i="0" u="none" strike="noStrike" kern="1200" cap="none" spc="0" normalizeH="0" baseline="0" noProof="1" dirty="0">
              <a:solidFill>
                <a:srgbClr val="1B2A95"/>
              </a:solidFill>
              <a:latin typeface="Times New Roman" panose="02020603050405020304" pitchFamily="18" charset="0"/>
              <a:ea typeface="楷体_GB2312"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适用于小型设备和智能卡，如移动设备、嵌入式设备等。</a:t>
            </a:r>
            <a:endPar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endParaRPr>
          </a:p>
          <a:p>
            <a:pPr marL="342900" marR="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本课程以</a:t>
            </a:r>
            <a:r>
              <a:rPr kumimoji="0" lang="en-US" altLang="zh-CN"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Java SE</a:t>
            </a: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为主，介绍</a:t>
            </a:r>
            <a:r>
              <a:rPr kumimoji="0" lang="en-US" altLang="zh-CN"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Java</a:t>
            </a:r>
            <a:r>
              <a:rPr kumimoji="0" lang="zh-CN" altLang="en-US" sz="24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编程。 </a:t>
            </a:r>
            <a:r>
              <a:rPr kumimoji="0" lang="zh-CN" altLang="en-US" sz="28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rPr>
              <a:t>	</a:t>
            </a:r>
            <a:endParaRPr kumimoji="0" lang="zh-CN" altLang="en-US" sz="2800" b="1" i="0" u="none" strike="noStrike" kern="1200" cap="none" spc="0" normalizeH="0" baseline="0" noProof="1" dirty="0">
              <a:solidFill>
                <a:srgbClr val="1B2A95"/>
              </a:solidFill>
              <a:effectLst>
                <a:outerShdw blurRad="38100" dist="38100" dir="2700000">
                  <a:srgbClr val="C0C0C0"/>
                </a:outerShdw>
              </a:effectLst>
              <a:latin typeface="Times New Roman" panose="02020603050405020304" pitchFamily="18" charset="0"/>
              <a:ea typeface="楷体_GB2312" pitchFamily="49" charset="-122"/>
              <a:cs typeface="+mn-cs"/>
            </a:endParaRPr>
          </a:p>
        </p:txBody>
      </p:sp>
      <p:sp>
        <p:nvSpPr>
          <p:cNvPr id="13517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灯片编号占位符 5"/>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137218" name="Picture 3"/>
          <p:cNvPicPr>
            <a:picLocks noChangeAspect="1"/>
          </p:cNvPicPr>
          <p:nvPr/>
        </p:nvPicPr>
        <p:blipFill>
          <a:blip r:embed="rId1"/>
          <a:stretch>
            <a:fillRect/>
          </a:stretch>
        </p:blipFill>
        <p:spPr>
          <a:xfrm>
            <a:off x="990600" y="1981200"/>
            <a:ext cx="7716838" cy="4516438"/>
          </a:xfrm>
          <a:prstGeom prst="rect">
            <a:avLst/>
          </a:prstGeom>
          <a:noFill/>
          <a:ln w="9525">
            <a:noFill/>
          </a:ln>
        </p:spPr>
      </p:pic>
      <p:sp>
        <p:nvSpPr>
          <p:cNvPr id="137219"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1.1.3 Java</a:t>
            </a:r>
            <a:r>
              <a:rPr lang="zh-CN" altLang="en-US" sz="3200" dirty="0">
                <a:solidFill>
                  <a:srgbClr val="17385F"/>
                </a:solidFill>
                <a:latin typeface="Times New Roman" panose="02020603050405020304" pitchFamily="18" charset="0"/>
                <a:ea typeface="楷体_GB2312" pitchFamily="49" charset="-122"/>
              </a:rPr>
              <a:t>版本</a:t>
            </a:r>
            <a:endParaRPr lang="zh-CN" altLang="en-US" sz="3200" dirty="0">
              <a:solidFill>
                <a:srgbClr val="17385F"/>
              </a:solidFill>
              <a:latin typeface="Times New Roman" panose="02020603050405020304" pitchFamily="18" charset="0"/>
              <a:ea typeface="楷体_GB2312" pitchFamily="49" charset="-122"/>
            </a:endParaRPr>
          </a:p>
        </p:txBody>
      </p:sp>
      <p:sp>
        <p:nvSpPr>
          <p:cNvPr id="137220"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44035" name="Rectangle 2"/>
          <p:cNvSpPr/>
          <p:nvPr/>
        </p:nvSpPr>
        <p:spPr>
          <a:xfrm>
            <a:off x="4038600" y="1600200"/>
            <a:ext cx="1600200" cy="482600"/>
          </a:xfrm>
          <a:prstGeom prst="rect">
            <a:avLst/>
          </a:prstGeom>
          <a:noFill/>
          <a:ln w="9525">
            <a:noFill/>
          </a:ln>
        </p:spPr>
        <p:txBody>
          <a:bodyPr anchor="b"/>
          <a:p>
            <a:pPr algn="ctr"/>
            <a:r>
              <a:rPr lang="en-US" altLang="zh-CN" sz="2400">
                <a:latin typeface="Times New Roman" panose="02020603050405020304" pitchFamily="18" charset="0"/>
                <a:ea typeface="方正姚体" panose="02010601030101010101" pitchFamily="2" charset="-122"/>
              </a:rPr>
              <a:t>Java SE</a:t>
            </a:r>
            <a:endParaRPr lang="en-US" altLang="zh-CN" sz="2400">
              <a:latin typeface="Times New Roman" panose="02020603050405020304" pitchFamily="18" charset="0"/>
              <a:ea typeface="方正姚体" panose="02010601030101010101" pitchFamily="2" charset="-122"/>
            </a:endParaRPr>
          </a:p>
        </p:txBody>
      </p:sp>
      <p:sp>
        <p:nvSpPr>
          <p:cNvPr id="239619" name="Rectangle 3"/>
          <p:cNvSpPr>
            <a:spLocks noChangeArrowheads="1"/>
          </p:cNvSpPr>
          <p:nvPr/>
        </p:nvSpPr>
        <p:spPr bwMode="auto">
          <a:xfrm>
            <a:off x="914400" y="2057400"/>
            <a:ext cx="8077200" cy="4033838"/>
          </a:xfrm>
          <a:prstGeom prst="rect">
            <a:avLst/>
          </a:prstGeom>
          <a:noFill/>
          <a:ln w="9525">
            <a:noFill/>
            <a:miter lim="800000"/>
          </a:ln>
        </p:spPr>
        <p:txBody>
          <a:bodyPr/>
          <a:p>
            <a:pPr marL="342900" lvl="1" indent="-342900" fontAlgn="base">
              <a:lnSpc>
                <a:spcPct val="130000"/>
              </a:lnSpc>
              <a:spcBef>
                <a:spcPct val="50000"/>
              </a:spcBef>
              <a:buClr>
                <a:srgbClr val="C00000"/>
              </a:buClr>
              <a:buFont typeface="Wingdings" panose="05000000000000000000" pitchFamily="2" charset="2"/>
              <a:buChar char="Ø"/>
            </a:pP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主要用于桌面应用程序开发，是</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的基础。</a:t>
            </a:r>
            <a:endParaRPr lang="zh-CN" altLang="en-US" sz="2400" b="0" strike="noStrike" noProof="1" dirty="0">
              <a:solidFill>
                <a:srgbClr val="1B2A95"/>
              </a:solidFill>
              <a:latin typeface="Times New Roman" panose="02020603050405020304" pitchFamily="18" charset="0"/>
              <a:ea typeface="楷体" panose="02010609060101010101" pitchFamily="49" charset="-122"/>
            </a:endParaRPr>
          </a:p>
          <a:p>
            <a:pPr marL="342900" lvl="1" indent="-342900" fontAlgn="base">
              <a:lnSpc>
                <a:spcPct val="130000"/>
              </a:lnSpc>
              <a:spcBef>
                <a:spcPct val="50000"/>
              </a:spcBef>
              <a:buClr>
                <a:srgbClr val="C00000"/>
              </a:buClr>
              <a:buFont typeface="Wingdings" panose="05000000000000000000" pitchFamily="2" charset="2"/>
              <a:buChar char="Ø"/>
            </a:pP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包含</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Java</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语言基础、</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JDBC</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数据库操作、</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I/O</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输入输出、网络通信、多线程等技术。</a:t>
            </a:r>
            <a:endParaRPr lang="zh-CN" altLang="en-US" sz="2400" b="0" strike="noStrike" noProof="1" dirty="0">
              <a:solidFill>
                <a:srgbClr val="1B2A95"/>
              </a:solidFill>
              <a:latin typeface="Times New Roman" panose="02020603050405020304" pitchFamily="18" charset="0"/>
              <a:ea typeface="楷体" panose="02010609060101010101" pitchFamily="49" charset="-122"/>
            </a:endParaRPr>
          </a:p>
          <a:p>
            <a:pPr marL="342900" lvl="1" indent="-342900" fontAlgn="base">
              <a:lnSpc>
                <a:spcPct val="130000"/>
              </a:lnSpc>
              <a:spcBef>
                <a:spcPct val="50000"/>
              </a:spcBef>
              <a:buClr>
                <a:srgbClr val="C00000"/>
              </a:buClr>
              <a:buFont typeface="Wingdings" panose="05000000000000000000" pitchFamily="2" charset="2"/>
              <a:buChar char="Ø"/>
            </a:pP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Java SE </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的实现： </a:t>
            </a:r>
            <a:endParaRPr lang="zh-CN" altLang="en-US" sz="2400" b="0" strike="noStrike" noProof="1" dirty="0">
              <a:solidFill>
                <a:srgbClr val="1B2A95"/>
              </a:solidFill>
              <a:latin typeface="Times New Roman" panose="02020603050405020304" pitchFamily="18" charset="0"/>
              <a:ea typeface="楷体" panose="02010609060101010101" pitchFamily="49" charset="-122"/>
            </a:endParaRPr>
          </a:p>
          <a:p>
            <a:pPr marL="1200150" lvl="2" indent="-285750" fontAlgn="base">
              <a:lnSpc>
                <a:spcPct val="130000"/>
              </a:lnSpc>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Java Software Development Kit (JDK)</a:t>
            </a:r>
            <a:endPar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1200150" lvl="2" indent="-285750" fontAlgn="base">
              <a:lnSpc>
                <a:spcPct val="130000"/>
              </a:lnSpc>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Java Runtime Environment (JRE)</a:t>
            </a:r>
            <a:endPar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sp>
        <p:nvSpPr>
          <p:cNvPr id="139268"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139269"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1.1.3 Java</a:t>
            </a:r>
            <a:r>
              <a:rPr lang="zh-CN" altLang="en-US" sz="3200" dirty="0">
                <a:solidFill>
                  <a:srgbClr val="17385F"/>
                </a:solidFill>
                <a:latin typeface="Times New Roman" panose="02020603050405020304" pitchFamily="18" charset="0"/>
                <a:ea typeface="楷体_GB2312" pitchFamily="49" charset="-122"/>
              </a:rPr>
              <a:t>版本</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240643" name="Rectangle 3"/>
          <p:cNvSpPr>
            <a:spLocks noChangeArrowheads="1"/>
          </p:cNvSpPr>
          <p:nvPr/>
        </p:nvSpPr>
        <p:spPr bwMode="auto">
          <a:xfrm>
            <a:off x="914400" y="2216150"/>
            <a:ext cx="8229600" cy="4641850"/>
          </a:xfrm>
          <a:prstGeom prst="rect">
            <a:avLst/>
          </a:prstGeom>
          <a:noFill/>
          <a:ln w="9525">
            <a:noFill/>
            <a:miter lim="800000"/>
          </a:ln>
        </p:spPr>
        <p:txBody>
          <a:bodyPr/>
          <a:p>
            <a:pPr marL="342900" lvl="1" indent="-342900" fontAlgn="base">
              <a:spcBef>
                <a:spcPct val="50000"/>
              </a:spcBef>
              <a:buClr>
                <a:srgbClr val="C00000"/>
              </a:buClr>
              <a:buFont typeface="Wingdings" panose="05000000000000000000" pitchFamily="2" charset="2"/>
              <a:buChar char="Ø"/>
            </a:pP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开发企业级分布式的网络程序，如电子商务网站和</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ERP</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系统，核心为</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EJB</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a:t>
            </a:r>
            <a:endParaRPr lang="en-US" altLang="zh-CN" sz="2400" b="0" strike="noStrike" noProof="1">
              <a:solidFill>
                <a:srgbClr val="1B2A95"/>
              </a:solidFill>
              <a:latin typeface="Times New Roman" panose="02020603050405020304" pitchFamily="18" charset="0"/>
              <a:ea typeface="楷体" panose="02010609060101010101" pitchFamily="49" charset="-122"/>
            </a:endParaRPr>
          </a:p>
          <a:p>
            <a:pPr marL="342900" lvl="1" indent="-342900" fontAlgn="base">
              <a:spcBef>
                <a:spcPct val="50000"/>
              </a:spcBef>
              <a:buClr>
                <a:srgbClr val="C00000"/>
              </a:buClr>
              <a:buFont typeface="Wingdings" panose="05000000000000000000" pitchFamily="2" charset="2"/>
              <a:buChar char="Ø"/>
            </a:pP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Java EE</a:t>
            </a: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的实现</a:t>
            </a:r>
            <a:endParaRPr lang="zh-CN" altLang="en-US" sz="2400" b="0" strike="noStrike" noProof="1" dirty="0">
              <a:solidFill>
                <a:srgbClr val="1B2A95"/>
              </a:solidFill>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Java SE</a:t>
            </a:r>
            <a:endPar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err="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Enterprice</a:t>
            </a: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JavaBeans</a:t>
            </a:r>
            <a:r>
              <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a:t>
            </a: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EJB</a:t>
            </a:r>
            <a:r>
              <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t>
            </a:r>
            <a:endPar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Java </a:t>
            </a:r>
            <a:r>
              <a:rPr lang="en-US" altLang="zh-CN" sz="2000" strike="noStrike" noProof="1" err="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Servlets</a:t>
            </a: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 API </a:t>
            </a:r>
            <a:endPar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Java Server Pages</a:t>
            </a:r>
            <a:r>
              <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a:t>
            </a: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JSP</a:t>
            </a:r>
            <a:r>
              <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a:t>
            </a:r>
            <a:endParaRPr lang="zh-CN" altLang="en-US" sz="2000" strike="noStrike" noProof="1" dirty="0">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Extensible Markup Language (XML)</a:t>
            </a:r>
            <a:endParaRPr lang="en-US" altLang="zh-CN" sz="2000" strike="noStrike" noProof="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a:p>
            <a:pPr marL="342900" lvl="1" indent="-342900" fontAlgn="base">
              <a:spcBef>
                <a:spcPct val="50000"/>
              </a:spcBef>
              <a:buClr>
                <a:srgbClr val="C00000"/>
              </a:buClr>
              <a:buFont typeface="Wingdings" panose="05000000000000000000" pitchFamily="2" charset="2"/>
              <a:buChar char="Ø"/>
            </a:pPr>
            <a:r>
              <a:rPr lang="zh-CN" altLang="en-US" sz="2400" b="0" strike="noStrike" noProof="1" dirty="0">
                <a:solidFill>
                  <a:srgbClr val="1B2A95"/>
                </a:solidFill>
                <a:latin typeface="Times New Roman" panose="02020603050405020304" pitchFamily="18" charset="0"/>
                <a:ea typeface="楷体" panose="02010609060101010101" pitchFamily="49" charset="-122"/>
                <a:cs typeface="+mn-ea"/>
              </a:rPr>
              <a:t>当前主流架构 </a:t>
            </a:r>
            <a:r>
              <a:rPr lang="en-US" altLang="zh-CN" sz="2400" b="0" strike="noStrike" noProof="1">
                <a:solidFill>
                  <a:srgbClr val="1B2A95"/>
                </a:solidFill>
                <a:latin typeface="Times New Roman" panose="02020603050405020304" pitchFamily="18" charset="0"/>
                <a:ea typeface="楷体" panose="02010609060101010101" pitchFamily="49" charset="-122"/>
                <a:cs typeface="+mn-ea"/>
              </a:rPr>
              <a:t>(SSH)</a:t>
            </a:r>
            <a:endParaRPr lang="en-US" altLang="zh-CN" sz="2400" b="0" strike="noStrike" noProof="1">
              <a:solidFill>
                <a:srgbClr val="1B2A95"/>
              </a:solidFill>
              <a:latin typeface="Times New Roman" panose="02020603050405020304" pitchFamily="18" charset="0"/>
              <a:ea typeface="楷体" panose="02010609060101010101" pitchFamily="49" charset="-122"/>
            </a:endParaRPr>
          </a:p>
          <a:p>
            <a:pPr marL="1200150" lvl="2" indent="-285750" fontAlgn="base">
              <a:spcBef>
                <a:spcPct val="20000"/>
              </a:spcBef>
              <a:buFont typeface="Arial" panose="020B0604020202020204" pitchFamily="34" charset="0"/>
              <a:buChar char="–"/>
            </a:pPr>
            <a:r>
              <a:rPr lang="en-US" altLang="zh-CN" sz="2000" strike="noStrike" noProof="1" err="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cs typeface="+mn-ea"/>
              </a:rPr>
              <a:t>Struts+Spring+Hibernate</a:t>
            </a:r>
            <a:endParaRPr lang="en-US" altLang="zh-CN" sz="2000" strike="noStrike" noProof="1" err="1">
              <a:solidFill>
                <a:srgbClr val="1B2A95"/>
              </a:solidFill>
              <a:effectLst>
                <a:outerShdw blurRad="38100" dist="38100" dir="2700000">
                  <a:srgbClr val="C0C0C0"/>
                </a:outerShdw>
              </a:effectLst>
              <a:latin typeface="Times New Roman" panose="02020603050405020304" pitchFamily="18" charset="0"/>
              <a:ea typeface="楷体" panose="02010609060101010101" pitchFamily="49" charset="-122"/>
            </a:endParaRPr>
          </a:p>
        </p:txBody>
      </p:sp>
      <p:sp>
        <p:nvSpPr>
          <p:cNvPr id="140291"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140292"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1.1.3 Java</a:t>
            </a:r>
            <a:r>
              <a:rPr lang="zh-CN" altLang="en-US" sz="3200" dirty="0">
                <a:solidFill>
                  <a:srgbClr val="17385F"/>
                </a:solidFill>
                <a:latin typeface="Times New Roman" panose="02020603050405020304" pitchFamily="18" charset="0"/>
                <a:ea typeface="楷体_GB2312" pitchFamily="49" charset="-122"/>
              </a:rPr>
              <a:t>版本</a:t>
            </a:r>
            <a:endParaRPr lang="zh-CN" altLang="en-US" sz="3200" dirty="0">
              <a:solidFill>
                <a:srgbClr val="17385F"/>
              </a:solidFill>
              <a:latin typeface="Times New Roman" panose="02020603050405020304" pitchFamily="18" charset="0"/>
              <a:ea typeface="楷体_GB2312" pitchFamily="49" charset="-122"/>
            </a:endParaRPr>
          </a:p>
        </p:txBody>
      </p:sp>
      <p:sp>
        <p:nvSpPr>
          <p:cNvPr id="45063" name="Rectangle 2"/>
          <p:cNvSpPr/>
          <p:nvPr/>
        </p:nvSpPr>
        <p:spPr>
          <a:xfrm>
            <a:off x="4038600" y="1600200"/>
            <a:ext cx="1600200" cy="482600"/>
          </a:xfrm>
          <a:prstGeom prst="rect">
            <a:avLst/>
          </a:prstGeom>
          <a:noFill/>
          <a:ln w="9525">
            <a:noFill/>
          </a:ln>
        </p:spPr>
        <p:txBody>
          <a:bodyPr anchor="b"/>
          <a:p>
            <a:pPr algn="ctr"/>
            <a:r>
              <a:rPr lang="en-US" altLang="zh-CN" sz="2400">
                <a:latin typeface="Times New Roman" panose="02020603050405020304" pitchFamily="18" charset="0"/>
                <a:ea typeface="方正姚体" panose="02010601030101010101" pitchFamily="2" charset="-122"/>
              </a:rPr>
              <a:t>Java EE</a:t>
            </a:r>
            <a:endParaRPr lang="en-US" altLang="zh-CN" sz="2400">
              <a:latin typeface="Times New Roman" panose="02020603050405020304" pitchFamily="18" charset="0"/>
              <a:ea typeface="方正姚体" panose="02010601030101010101" pitchFamily="2"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42338" name="Rectangle 2"/>
          <p:cNvSpPr/>
          <p:nvPr/>
        </p:nvSpPr>
        <p:spPr>
          <a:xfrm>
            <a:off x="838200" y="-152400"/>
            <a:ext cx="7772400" cy="895350"/>
          </a:xfrm>
          <a:prstGeom prst="rect">
            <a:avLst/>
          </a:prstGeom>
          <a:noFill/>
          <a:ln w="9525">
            <a:noFill/>
          </a:ln>
        </p:spPr>
        <p:txBody>
          <a:bodyPr anchor="b"/>
          <a:p>
            <a:pPr algn="ctr"/>
            <a:r>
              <a:rPr lang="en-US" altLang="zh-CN" sz="3600">
                <a:latin typeface="Times New Roman" panose="02020603050405020304" pitchFamily="18" charset="0"/>
                <a:ea typeface="方正姚体" panose="02010601030101010101" pitchFamily="2" charset="-122"/>
              </a:rPr>
              <a:t>Java EE  Application Model</a:t>
            </a:r>
            <a:endParaRPr lang="en-US" altLang="zh-CN" sz="3600">
              <a:latin typeface="Times New Roman" panose="02020603050405020304" pitchFamily="18" charset="0"/>
              <a:ea typeface="方正姚体" panose="02010601030101010101" pitchFamily="2" charset="-122"/>
            </a:endParaRPr>
          </a:p>
        </p:txBody>
      </p:sp>
      <p:sp>
        <p:nvSpPr>
          <p:cNvPr id="241667" name="Rectangle 3"/>
          <p:cNvSpPr>
            <a:spLocks noChangeArrowheads="1"/>
          </p:cNvSpPr>
          <p:nvPr/>
        </p:nvSpPr>
        <p:spPr bwMode="auto">
          <a:xfrm>
            <a:off x="457200" y="1885950"/>
            <a:ext cx="8178800" cy="4171950"/>
          </a:xfrm>
          <a:prstGeom prst="rect">
            <a:avLst/>
          </a:prstGeom>
          <a:noFill/>
          <a:ln w="9525">
            <a:noFill/>
            <a:miter lim="800000"/>
          </a:ln>
        </p:spPr>
        <p:txBody>
          <a:bodyPr/>
          <a:p>
            <a:pPr marL="342900" lvl="0" indent="-342900" eaLnBrk="1" fontAlgn="base" hangingPunct="1">
              <a:spcBef>
                <a:spcPct val="20000"/>
              </a:spcBef>
            </a:pPr>
            <a:r>
              <a:rPr lang="en-US" altLang="zh-CN" sz="3200" strike="noStrike" noProof="1" dirty="0">
                <a:solidFill>
                  <a:schemeClr val="bg1"/>
                </a:solidFill>
                <a:effectLst>
                  <a:outerShdw blurRad="38100" dist="38100" dir="2700000">
                    <a:srgbClr val="C0C0C0"/>
                  </a:outerShdw>
                </a:effectLst>
                <a:latin typeface="Times New Roman" panose="02020603050405020304" pitchFamily="18" charset="0"/>
                <a:ea typeface="方正姚体" panose="02010601030101010101" pitchFamily="2" charset="-122"/>
                <a:cs typeface="+mn-ea"/>
              </a:rPr>
              <a:t> </a:t>
            </a:r>
            <a:endParaRPr lang="en-US" altLang="zh-CN" sz="3200" strike="noStrike" noProof="1" dirty="0">
              <a:solidFill>
                <a:schemeClr val="bg1"/>
              </a:solidFill>
              <a:effectLst>
                <a:outerShdw blurRad="38100" dist="38100" dir="2700000">
                  <a:srgbClr val="C0C0C0"/>
                </a:outerShdw>
              </a:effectLst>
              <a:latin typeface="Times New Roman" panose="02020603050405020304" pitchFamily="18" charset="0"/>
              <a:ea typeface="方正姚体" panose="02010601030101010101" pitchFamily="2" charset="-122"/>
            </a:endParaRPr>
          </a:p>
        </p:txBody>
      </p:sp>
      <p:pic>
        <p:nvPicPr>
          <p:cNvPr id="142340" name="Picture 4" descr="J2EE Application Model"/>
          <p:cNvPicPr>
            <a:picLocks noChangeAspect="1"/>
          </p:cNvPicPr>
          <p:nvPr/>
        </p:nvPicPr>
        <p:blipFill>
          <a:blip r:embed="rId1"/>
          <a:stretch>
            <a:fillRect/>
          </a:stretch>
        </p:blipFill>
        <p:spPr>
          <a:xfrm>
            <a:off x="925513" y="1295400"/>
            <a:ext cx="8066087" cy="5257800"/>
          </a:xfrm>
          <a:prstGeom prst="rect">
            <a:avLst/>
          </a:prstGeom>
          <a:noFill/>
          <a:ln w="9525">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ctrTitle"/>
          </p:nvPr>
        </p:nvSpPr>
        <p:spPr/>
        <p:txBody>
          <a:bodyPr anchor="ctr"/>
          <a:p>
            <a:pPr>
              <a:buClrTx/>
              <a:buSzTx/>
              <a:buFontTx/>
            </a:pPr>
            <a:endParaRPr lang="zh-CN" altLang="en-US">
              <a:ea typeface="方正姚体" panose="02010601030101010101" pitchFamily="2" charset="-122"/>
            </a:endParaRPr>
          </a:p>
        </p:txBody>
      </p:sp>
      <p:pic>
        <p:nvPicPr>
          <p:cNvPr id="38914" name="图片 2"/>
          <p:cNvPicPr>
            <a:picLocks noChangeAspect="1"/>
          </p:cNvPicPr>
          <p:nvPr/>
        </p:nvPicPr>
        <p:blipFill>
          <a:blip r:embed="rId1"/>
          <a:stretch>
            <a:fillRect/>
          </a:stretch>
        </p:blipFill>
        <p:spPr>
          <a:xfrm>
            <a:off x="954088" y="1673225"/>
            <a:ext cx="3284537" cy="3951288"/>
          </a:xfrm>
          <a:prstGeom prst="rect">
            <a:avLst/>
          </a:prstGeom>
          <a:noFill/>
          <a:ln w="9525">
            <a:noFill/>
          </a:ln>
        </p:spPr>
      </p:pic>
      <p:pic>
        <p:nvPicPr>
          <p:cNvPr id="6" name="图片 5"/>
          <p:cNvPicPr>
            <a:picLocks noChangeAspect="1"/>
          </p:cNvPicPr>
          <p:nvPr/>
        </p:nvPicPr>
        <p:blipFill>
          <a:blip r:embed="rId2"/>
          <a:stretch>
            <a:fillRect/>
          </a:stretch>
        </p:blipFill>
        <p:spPr>
          <a:xfrm>
            <a:off x="3865563" y="1019175"/>
            <a:ext cx="5295900" cy="2173288"/>
          </a:xfrm>
          <a:prstGeom prst="rect">
            <a:avLst/>
          </a:prstGeom>
          <a:noFill/>
          <a:ln w="9525">
            <a:noFill/>
          </a:ln>
        </p:spPr>
      </p:pic>
      <p:pic>
        <p:nvPicPr>
          <p:cNvPr id="7" name="图片 6"/>
          <p:cNvPicPr>
            <a:picLocks noChangeAspect="1"/>
          </p:cNvPicPr>
          <p:nvPr/>
        </p:nvPicPr>
        <p:blipFill>
          <a:blip r:embed="rId3"/>
          <a:stretch>
            <a:fillRect/>
          </a:stretch>
        </p:blipFill>
        <p:spPr>
          <a:xfrm>
            <a:off x="3865563" y="3192463"/>
            <a:ext cx="5294312" cy="3352800"/>
          </a:xfrm>
          <a:prstGeom prst="rect">
            <a:avLst/>
          </a:prstGeom>
          <a:noFill/>
          <a:ln w="9525">
            <a:noFill/>
          </a:ln>
        </p:spPr>
      </p:pic>
      <p:pic>
        <p:nvPicPr>
          <p:cNvPr id="2" name="图片 1"/>
          <p:cNvPicPr>
            <a:picLocks noChangeAspect="1"/>
          </p:cNvPicPr>
          <p:nvPr/>
        </p:nvPicPr>
        <p:blipFill>
          <a:blip r:embed="rId4"/>
          <a:stretch>
            <a:fillRect/>
          </a:stretch>
        </p:blipFill>
        <p:spPr>
          <a:xfrm>
            <a:off x="930275" y="1296988"/>
            <a:ext cx="8229600" cy="5426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44386" name="Rectangle 3"/>
          <p:cNvSpPr/>
          <p:nvPr/>
        </p:nvSpPr>
        <p:spPr>
          <a:xfrm>
            <a:off x="990600" y="1952625"/>
            <a:ext cx="7924800" cy="4600575"/>
          </a:xfrm>
          <a:prstGeom prst="rect">
            <a:avLst/>
          </a:prstGeom>
          <a:noFill/>
          <a:ln w="9525">
            <a:noFill/>
          </a:ln>
        </p:spPr>
        <p:txBody>
          <a:bodyPr anchor="t"/>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rPr>
              <a:t>针对消费类的电子设备如掌上电脑、手机、汽车导航系统等。</a:t>
            </a:r>
            <a:endParaRPr lang="zh-CN" altLang="en-US" sz="2400" b="0" dirty="0">
              <a:solidFill>
                <a:srgbClr val="1B2A95"/>
              </a:solidFill>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zh-CN" altLang="en-US" sz="2400" b="0" dirty="0">
                <a:solidFill>
                  <a:srgbClr val="1B2A95"/>
                </a:solidFill>
                <a:latin typeface="Times New Roman" panose="02020603050405020304" pitchFamily="18" charset="0"/>
                <a:ea typeface="楷体" panose="02010609060101010101" pitchFamily="49" charset="-122"/>
              </a:rPr>
              <a:t>语言精简、运行环境高度优化。</a:t>
            </a:r>
            <a:endParaRPr lang="en-US" altLang="zh-CN" sz="2400" b="0">
              <a:solidFill>
                <a:srgbClr val="1B2A95"/>
              </a:solidFill>
              <a:latin typeface="Times New Roman" panose="02020603050405020304" pitchFamily="18" charset="0"/>
              <a:ea typeface="楷体" panose="02010609060101010101" pitchFamily="49" charset="-122"/>
            </a:endParaRPr>
          </a:p>
          <a:p>
            <a:pPr marL="342900" lvl="1" indent="-342900" eaLnBrk="0" hangingPunct="0">
              <a:lnSpc>
                <a:spcPct val="130000"/>
              </a:lnSpc>
              <a:spcBef>
                <a:spcPct val="50000"/>
              </a:spcBef>
              <a:buClr>
                <a:srgbClr val="C00000"/>
              </a:buClr>
              <a:buFont typeface="Wingdings" panose="05000000000000000000" pitchFamily="2" charset="2"/>
              <a:buChar char="Ø"/>
            </a:pPr>
            <a:r>
              <a:rPr lang="en-US" altLang="zh-CN" sz="2400" b="0">
                <a:solidFill>
                  <a:srgbClr val="FF0000"/>
                </a:solidFill>
                <a:latin typeface="Times New Roman" panose="02020603050405020304" pitchFamily="18" charset="0"/>
                <a:ea typeface="楷体" panose="02010609060101010101" pitchFamily="49" charset="-122"/>
              </a:rPr>
              <a:t>Java ME</a:t>
            </a:r>
            <a:r>
              <a:rPr lang="zh-CN" altLang="en-US" sz="2400" b="0" dirty="0">
                <a:solidFill>
                  <a:srgbClr val="FF0000"/>
                </a:solidFill>
                <a:latin typeface="Times New Roman" panose="02020603050405020304" pitchFamily="18" charset="0"/>
                <a:ea typeface="楷体" panose="02010609060101010101" pitchFamily="49" charset="-122"/>
              </a:rPr>
              <a:t>与</a:t>
            </a:r>
            <a:r>
              <a:rPr lang="en-US" altLang="zh-CN" sz="2400" b="0">
                <a:solidFill>
                  <a:srgbClr val="FF0000"/>
                </a:solidFill>
                <a:latin typeface="Times New Roman" panose="02020603050405020304" pitchFamily="18" charset="0"/>
                <a:ea typeface="楷体" panose="02010609060101010101" pitchFamily="49" charset="-122"/>
              </a:rPr>
              <a:t>Android</a:t>
            </a:r>
            <a:r>
              <a:rPr lang="zh-CN" altLang="en-US" sz="2400" b="0" dirty="0">
                <a:solidFill>
                  <a:srgbClr val="FF0000"/>
                </a:solidFill>
                <a:latin typeface="Times New Roman" panose="02020603050405020304" pitchFamily="18" charset="0"/>
                <a:ea typeface="楷体" panose="02010609060101010101" pitchFamily="49" charset="-122"/>
              </a:rPr>
              <a:t>区别：</a:t>
            </a:r>
            <a:r>
              <a:rPr lang="en-US" altLang="zh-CN" sz="2400" b="0">
                <a:solidFill>
                  <a:srgbClr val="FF0000"/>
                </a:solidFill>
                <a:latin typeface="Times New Roman" panose="02020603050405020304" pitchFamily="18" charset="0"/>
                <a:ea typeface="楷体" panose="02010609060101010101" pitchFamily="49" charset="-122"/>
              </a:rPr>
              <a:t>Sun</a:t>
            </a:r>
            <a:r>
              <a:rPr lang="zh-CN" altLang="en-US" sz="2400" b="0" dirty="0">
                <a:solidFill>
                  <a:srgbClr val="FF0000"/>
                </a:solidFill>
                <a:latin typeface="Times New Roman" panose="02020603050405020304" pitchFamily="18" charset="0"/>
                <a:ea typeface="楷体" panose="02010609060101010101" pitchFamily="49" charset="-122"/>
              </a:rPr>
              <a:t>开发平台与</a:t>
            </a:r>
            <a:r>
              <a:rPr lang="en-US" altLang="zh-CN" sz="2400" b="0">
                <a:solidFill>
                  <a:srgbClr val="FF0000"/>
                </a:solidFill>
                <a:latin typeface="Times New Roman" panose="02020603050405020304" pitchFamily="18" charset="0"/>
                <a:ea typeface="楷体" panose="02010609060101010101" pitchFamily="49" charset="-122"/>
              </a:rPr>
              <a:t>Google</a:t>
            </a:r>
            <a:r>
              <a:rPr lang="zh-CN" altLang="en-US" sz="2400" b="0" dirty="0">
                <a:solidFill>
                  <a:srgbClr val="FF0000"/>
                </a:solidFill>
                <a:latin typeface="Times New Roman" panose="02020603050405020304" pitchFamily="18" charset="0"/>
                <a:ea typeface="楷体" panose="02010609060101010101" pitchFamily="49" charset="-122"/>
              </a:rPr>
              <a:t>操作系统</a:t>
            </a:r>
            <a:endParaRPr lang="en-US" altLang="zh-CN" sz="2400" b="0">
              <a:solidFill>
                <a:srgbClr val="FF0000"/>
              </a:solidFill>
              <a:latin typeface="Times New Roman" panose="02020603050405020304" pitchFamily="18" charset="0"/>
              <a:ea typeface="楷体" panose="02010609060101010101" pitchFamily="49" charset="-122"/>
            </a:endParaRPr>
          </a:p>
          <a:p>
            <a:pPr lvl="2" indent="-457200" eaLnBrk="0" hangingPunct="0">
              <a:lnSpc>
                <a:spcPct val="130000"/>
              </a:lnSpc>
              <a:spcBef>
                <a:spcPct val="50000"/>
              </a:spcBef>
              <a:buClr>
                <a:srgbClr val="C00000"/>
              </a:buClr>
              <a:buFont typeface="Wingdings" panose="05000000000000000000" pitchFamily="2" charset="2"/>
              <a:buChar char="l"/>
            </a:pPr>
            <a:r>
              <a:rPr lang="zh-CN" altLang="en-US" sz="2000" b="0" dirty="0">
                <a:latin typeface="Times New Roman" panose="02020603050405020304" pitchFamily="18" charset="0"/>
                <a:ea typeface="楷体" panose="02010609060101010101" pitchFamily="49" charset="-122"/>
              </a:rPr>
              <a:t>都是使用</a:t>
            </a:r>
            <a:r>
              <a:rPr lang="en-US" altLang="zh-CN" sz="2000" b="0">
                <a:latin typeface="Times New Roman" panose="02020603050405020304" pitchFamily="18" charset="0"/>
                <a:ea typeface="楷体" panose="02010609060101010101" pitchFamily="49" charset="-122"/>
              </a:rPr>
              <a:t>Java</a:t>
            </a:r>
            <a:r>
              <a:rPr lang="zh-CN" altLang="en-US" sz="2000" b="0" dirty="0">
                <a:latin typeface="Times New Roman" panose="02020603050405020304" pitchFamily="18" charset="0"/>
                <a:ea typeface="楷体" panose="02010609060101010101" pitchFamily="49" charset="-122"/>
              </a:rPr>
              <a:t>语言开发，使用的框架和类不同；</a:t>
            </a:r>
            <a:endParaRPr lang="zh-CN" altLang="en-US" sz="2000" b="0" dirty="0">
              <a:solidFill>
                <a:srgbClr val="FF0000"/>
              </a:solidFill>
              <a:latin typeface="Times New Roman" panose="02020603050405020304" pitchFamily="18" charset="0"/>
              <a:ea typeface="楷体" panose="02010609060101010101" pitchFamily="49" charset="-122"/>
            </a:endParaRPr>
          </a:p>
          <a:p>
            <a:pPr lvl="2" indent="-457200" eaLnBrk="0" hangingPunct="0">
              <a:lnSpc>
                <a:spcPct val="130000"/>
              </a:lnSpc>
              <a:spcBef>
                <a:spcPct val="50000"/>
              </a:spcBef>
              <a:buClr>
                <a:srgbClr val="C00000"/>
              </a:buClr>
              <a:buFont typeface="Wingdings" panose="05000000000000000000" pitchFamily="2" charset="2"/>
              <a:buChar char="l"/>
            </a:pPr>
            <a:r>
              <a:rPr lang="en-US" altLang="zh-CN" sz="2000" b="0">
                <a:latin typeface="Times New Roman" panose="02020603050405020304" pitchFamily="18" charset="0"/>
                <a:ea typeface="楷体" panose="02010609060101010101" pitchFamily="49" charset="-122"/>
              </a:rPr>
              <a:t>Android</a:t>
            </a:r>
            <a:r>
              <a:rPr lang="zh-CN" altLang="en-US" sz="2000" b="0" dirty="0">
                <a:latin typeface="Times New Roman" panose="02020603050405020304" pitchFamily="18" charset="0"/>
                <a:ea typeface="楷体" panose="02010609060101010101" pitchFamily="49" charset="-122"/>
              </a:rPr>
              <a:t>是操作系统， </a:t>
            </a:r>
            <a:r>
              <a:rPr lang="en-US" altLang="zh-CN" sz="2000" b="0">
                <a:latin typeface="Times New Roman" panose="02020603050405020304" pitchFamily="18" charset="0"/>
                <a:ea typeface="楷体" panose="02010609060101010101" pitchFamily="49" charset="-122"/>
              </a:rPr>
              <a:t>Java ME</a:t>
            </a:r>
            <a:r>
              <a:rPr lang="zh-CN" altLang="en-US" sz="2000" b="0" dirty="0">
                <a:latin typeface="Times New Roman" panose="02020603050405020304" pitchFamily="18" charset="0"/>
                <a:ea typeface="楷体" panose="02010609060101010101" pitchFamily="49" charset="-122"/>
              </a:rPr>
              <a:t>是应用程序框架； </a:t>
            </a:r>
            <a:endParaRPr lang="en-US" altLang="zh-CN" sz="2000" b="0">
              <a:latin typeface="Times New Roman" panose="02020603050405020304" pitchFamily="18" charset="0"/>
              <a:ea typeface="楷体" panose="02010609060101010101" pitchFamily="49" charset="-122"/>
            </a:endParaRPr>
          </a:p>
          <a:p>
            <a:pPr lvl="2" indent="-457200" eaLnBrk="0" hangingPunct="0">
              <a:lnSpc>
                <a:spcPct val="130000"/>
              </a:lnSpc>
              <a:spcBef>
                <a:spcPct val="50000"/>
              </a:spcBef>
              <a:buClr>
                <a:srgbClr val="C00000"/>
              </a:buClr>
              <a:buFont typeface="Wingdings" panose="05000000000000000000" pitchFamily="2" charset="2"/>
              <a:buChar char="l"/>
            </a:pPr>
            <a:r>
              <a:rPr lang="en-US" altLang="zh-CN" sz="2000" b="0">
                <a:latin typeface="Times New Roman" panose="02020603050405020304" pitchFamily="18" charset="0"/>
                <a:ea typeface="楷体" panose="02010609060101010101" pitchFamily="49" charset="-122"/>
              </a:rPr>
              <a:t>Android</a:t>
            </a:r>
            <a:r>
              <a:rPr lang="zh-CN" altLang="en-US" sz="2000" b="0" dirty="0">
                <a:latin typeface="Times New Roman" panose="02020603050405020304" pitchFamily="18" charset="0"/>
                <a:ea typeface="楷体" panose="02010609060101010101" pitchFamily="49" charset="-122"/>
              </a:rPr>
              <a:t>上有支持</a:t>
            </a:r>
            <a:r>
              <a:rPr lang="en-US" altLang="zh-CN" sz="2000" b="0">
                <a:latin typeface="Times New Roman" panose="02020603050405020304" pitchFamily="18" charset="0"/>
                <a:ea typeface="楷体" panose="02010609060101010101" pitchFamily="49" charset="-122"/>
              </a:rPr>
              <a:t>Java</a:t>
            </a:r>
            <a:r>
              <a:rPr lang="zh-CN" altLang="en-US" sz="2000" b="0" dirty="0">
                <a:latin typeface="Times New Roman" panose="02020603050405020304" pitchFamily="18" charset="0"/>
                <a:ea typeface="楷体" panose="02010609060101010101" pitchFamily="49" charset="-122"/>
              </a:rPr>
              <a:t>的程序</a:t>
            </a:r>
            <a:endParaRPr lang="zh-CN" altLang="en-US" sz="2000" b="0" dirty="0">
              <a:solidFill>
                <a:srgbClr val="FF0000"/>
              </a:solidFill>
              <a:latin typeface="Times New Roman" panose="02020603050405020304" pitchFamily="18" charset="0"/>
              <a:ea typeface="楷体" panose="02010609060101010101" pitchFamily="49" charset="-122"/>
            </a:endParaRPr>
          </a:p>
        </p:txBody>
      </p:sp>
      <p:sp>
        <p:nvSpPr>
          <p:cNvPr id="49158" name="Rectangle 2"/>
          <p:cNvSpPr/>
          <p:nvPr/>
        </p:nvSpPr>
        <p:spPr>
          <a:xfrm>
            <a:off x="4038600" y="1600200"/>
            <a:ext cx="1600200" cy="482600"/>
          </a:xfrm>
          <a:prstGeom prst="rect">
            <a:avLst/>
          </a:prstGeom>
          <a:noFill/>
          <a:ln w="9525">
            <a:noFill/>
          </a:ln>
        </p:spPr>
        <p:txBody>
          <a:bodyPr anchor="b"/>
          <a:p>
            <a:pPr algn="ctr"/>
            <a:r>
              <a:rPr lang="en-US" altLang="zh-CN" sz="2400">
                <a:latin typeface="Times New Roman" panose="02020603050405020304" pitchFamily="18" charset="0"/>
                <a:ea typeface="方正姚体" panose="02010601030101010101" pitchFamily="2" charset="-122"/>
              </a:rPr>
              <a:t>Java ME</a:t>
            </a:r>
            <a:endParaRPr lang="en-US" altLang="zh-CN" sz="2400">
              <a:latin typeface="Times New Roman" panose="02020603050405020304" pitchFamily="18" charset="0"/>
              <a:ea typeface="方正姚体" panose="02010601030101010101" pitchFamily="2" charset="-122"/>
            </a:endParaRPr>
          </a:p>
        </p:txBody>
      </p:sp>
      <p:sp>
        <p:nvSpPr>
          <p:cNvPr id="144388" name="Rectangle 3"/>
          <p:cNvSpPr>
            <a:spLocks noRot="1"/>
          </p:cNvSpPr>
          <p:nvPr/>
        </p:nvSpPr>
        <p:spPr>
          <a:xfrm>
            <a:off x="914400" y="0"/>
            <a:ext cx="8229600" cy="838200"/>
          </a:xfrm>
          <a:prstGeom prst="rect">
            <a:avLst/>
          </a:prstGeom>
          <a:noFill/>
          <a:ln w="9525">
            <a:noFill/>
          </a:ln>
        </p:spPr>
        <p:txBody>
          <a:bodyPr anchor="ctr"/>
          <a:p>
            <a:pPr algn="ctr" eaLnBrk="0" hangingPunct="0"/>
            <a:r>
              <a:rPr lang="en-US" altLang="zh-CN" sz="4400">
                <a:latin typeface="Times New Roman" panose="02020603050405020304" pitchFamily="18" charset="0"/>
                <a:ea typeface="楷体_GB2312" pitchFamily="49" charset="-122"/>
              </a:rPr>
              <a:t>1.1 Java</a:t>
            </a:r>
            <a:r>
              <a:rPr lang="zh-CN" altLang="en-US" sz="4400" dirty="0">
                <a:latin typeface="Times New Roman" panose="02020603050405020304" pitchFamily="18" charset="0"/>
                <a:ea typeface="楷体_GB2312" pitchFamily="49" charset="-122"/>
              </a:rPr>
              <a:t>概述</a:t>
            </a:r>
            <a:r>
              <a:rPr lang="en-US" altLang="zh-CN" sz="4400" b="0">
                <a:latin typeface="Rockwell" panose="02060603020205020403"/>
                <a:ea typeface="方正姚体" panose="02010601030101010101" pitchFamily="2" charset="-122"/>
              </a:rPr>
              <a:t> </a:t>
            </a:r>
            <a:endParaRPr lang="en-US" altLang="zh-CN" sz="4400" b="0">
              <a:latin typeface="Rockwell" panose="02060603020205020403"/>
              <a:ea typeface="方正姚体" panose="02010601030101010101" pitchFamily="2" charset="-122"/>
            </a:endParaRPr>
          </a:p>
        </p:txBody>
      </p:sp>
      <p:sp>
        <p:nvSpPr>
          <p:cNvPr id="144389" name="Text Box 3"/>
          <p:cNvSpPr txBox="1"/>
          <p:nvPr/>
        </p:nvSpPr>
        <p:spPr>
          <a:xfrm>
            <a:off x="914400" y="990600"/>
            <a:ext cx="7467600" cy="579438"/>
          </a:xfrm>
          <a:prstGeom prst="rect">
            <a:avLst/>
          </a:prstGeom>
          <a:noFill/>
          <a:ln w="9525">
            <a:noFill/>
          </a:ln>
        </p:spPr>
        <p:txBody>
          <a:bodyPr anchor="t">
            <a:spAutoFit/>
          </a:bodyPr>
          <a:p>
            <a:pPr>
              <a:spcBef>
                <a:spcPct val="50000"/>
              </a:spcBef>
            </a:pPr>
            <a:r>
              <a:rPr lang="en-US" altLang="zh-CN" sz="3200">
                <a:solidFill>
                  <a:srgbClr val="17385F"/>
                </a:solidFill>
                <a:latin typeface="Times New Roman" panose="02020603050405020304" pitchFamily="18" charset="0"/>
                <a:ea typeface="楷体_GB2312" pitchFamily="49" charset="-122"/>
              </a:rPr>
              <a:t>1.1.3 Java</a:t>
            </a:r>
            <a:r>
              <a:rPr lang="zh-CN" altLang="en-US" sz="3200" dirty="0">
                <a:solidFill>
                  <a:srgbClr val="17385F"/>
                </a:solidFill>
                <a:latin typeface="Times New Roman" panose="02020603050405020304" pitchFamily="18" charset="0"/>
                <a:ea typeface="楷体_GB2312" pitchFamily="49" charset="-122"/>
              </a:rPr>
              <a:t>版本</a:t>
            </a:r>
            <a:endParaRPr lang="zh-CN" altLang="en-US" sz="3200" dirty="0">
              <a:solidFill>
                <a:srgbClr val="17385F"/>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7"/>
          <p:cNvSpPr>
            <a:spLocks noGrp="1"/>
          </p:cNvSpPr>
          <p:nvPr>
            <p:ph type="ctrTitle"/>
          </p:nvPr>
        </p:nvSpPr>
        <p:spPr>
          <a:xfrm>
            <a:off x="914400" y="0"/>
            <a:ext cx="8229600" cy="838200"/>
          </a:xfrm>
        </p:spPr>
        <p:txBody>
          <a:bodyPr wrap="square" lIns="91440" tIns="45720" rIns="91440" bIns="45720" anchor="ctr"/>
          <a:p>
            <a:pPr>
              <a:buClrTx/>
              <a:buSzTx/>
              <a:buFontTx/>
            </a:pPr>
            <a:r>
              <a:rPr lang="en-US" altLang="zh-CN" b="1">
                <a:latin typeface="Times New Roman" panose="02020603050405020304" pitchFamily="18" charset="0"/>
                <a:ea typeface="楷体_GB2312" pitchFamily="49" charset="-122"/>
              </a:rPr>
              <a:t>1.4 Java</a:t>
            </a:r>
            <a:r>
              <a:rPr lang="zh-CN" altLang="en-US" b="1" dirty="0">
                <a:latin typeface="Times New Roman" panose="02020603050405020304" pitchFamily="18" charset="0"/>
                <a:ea typeface="楷体_GB2312" pitchFamily="49" charset="-122"/>
              </a:rPr>
              <a:t>编程参考</a:t>
            </a:r>
            <a:endParaRPr lang="zh-CN" altLang="en-US" b="1" dirty="0">
              <a:latin typeface="Times New Roman" panose="02020603050405020304" pitchFamily="18" charset="0"/>
              <a:ea typeface="楷体_GB2312" pitchFamily="49" charset="-122"/>
            </a:endParaRPr>
          </a:p>
        </p:txBody>
      </p:sp>
      <p:sp>
        <p:nvSpPr>
          <p:cNvPr id="145410"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4" name="Rectangle 3"/>
          <p:cNvSpPr txBox="1">
            <a:spLocks noChangeArrowheads="1"/>
          </p:cNvSpPr>
          <p:nvPr/>
        </p:nvSpPr>
        <p:spPr>
          <a:xfrm>
            <a:off x="914400" y="1076325"/>
            <a:ext cx="7772400" cy="5400675"/>
          </a:xfrm>
          <a:prstGeom prst="rect">
            <a:avLst/>
          </a:prstGeom>
        </p:spPr>
        <p:txBody>
          <a:bodyPr/>
          <a:lstStyle/>
          <a:p>
            <a:pPr marL="342900" marR="0" indent="-342900" defTabSz="914400" eaLnBrk="0" hangingPunct="0">
              <a:lnSpc>
                <a:spcPct val="80000"/>
              </a:lnSpc>
              <a:spcBef>
                <a:spcPct val="20000"/>
              </a:spcBef>
              <a:buClrTx/>
              <a:buSzTx/>
              <a:buFontTx/>
              <a:defRPr/>
            </a:pPr>
            <a:r>
              <a:rPr kumimoji="0" lang="en-US" altLang="zh-CN" sz="1800" b="0" kern="1200" cap="none" spc="0" normalizeH="0" baseline="0" noProof="0" dirty="0">
                <a:solidFill>
                  <a:srgbClr val="1B2A95"/>
                </a:solidFill>
                <a:latin typeface="+mn-lt"/>
                <a:ea typeface="+mn-ea"/>
                <a:cs typeface="+mn-cs"/>
              </a:rPr>
              <a:t>☆Java</a:t>
            </a:r>
            <a:r>
              <a:rPr kumimoji="0" lang="zh-CN" altLang="en-US" sz="1800" b="0" kern="1200" cap="none" spc="0" normalizeH="0" baseline="0" noProof="0" dirty="0">
                <a:solidFill>
                  <a:srgbClr val="1B2A95"/>
                </a:solidFill>
                <a:latin typeface="+mn-lt"/>
                <a:ea typeface="+mn-ea"/>
                <a:cs typeface="+mn-cs"/>
              </a:rPr>
              <a:t>的有关网站或社区：</a:t>
            </a:r>
            <a:endParaRPr kumimoji="0" lang="zh-CN" altLang="en-US" sz="1800" b="0" kern="1200" cap="none" spc="0" normalizeH="0" baseline="0" noProof="0" dirty="0">
              <a:solidFill>
                <a:srgbClr val="1B2A95"/>
              </a:solidFill>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http://gceclub.sun.com.cn   Sun</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中国技术社区</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http://www.cjsdn.net  </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中国</a:t>
            </a: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Java</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技术开发网</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http://www.cnjavaclub.com  </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中国</a:t>
            </a: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Java</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俱乐部</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http://www.java-cn.net Java</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中文站</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http://www.open-open.com Java</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开源大全</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r>
              <a:rPr kumimoji="0" lang="en-US" altLang="zh-CN" sz="1800" b="0" i="0" u="none" strike="noStrike" kern="1200" cap="none" spc="0" normalizeH="0" baseline="0" noProof="0" dirty="0">
                <a:ln>
                  <a:noFill/>
                </a:ln>
                <a:solidFill>
                  <a:srgbClr val="1B2A95"/>
                </a:solidFill>
                <a:effectLst/>
                <a:uLnTx/>
                <a:uFillTx/>
                <a:latin typeface="+mn-lt"/>
                <a:ea typeface="+mn-ea"/>
                <a:cs typeface="+mn-cs"/>
              </a:rPr>
              <a:t>http://hi.baidu.com/shadouyou/blog/item/a868912624c73f148b82a165.html </a:t>
            </a:r>
            <a:r>
              <a:rPr kumimoji="0" lang="en-US" altLang="zh-CN" sz="1800" b="0" i="0" u="none" strike="noStrike" kern="1200" cap="none" spc="0" normalizeH="0" baseline="0" noProof="0" dirty="0" err="1">
                <a:ln>
                  <a:noFill/>
                </a:ln>
                <a:solidFill>
                  <a:srgbClr val="1B2A95"/>
                </a:solidFill>
                <a:effectLst/>
                <a:uLnTx/>
                <a:uFillTx/>
                <a:latin typeface="+mn-lt"/>
                <a:ea typeface="+mn-ea"/>
                <a:cs typeface="+mn-cs"/>
              </a:rPr>
              <a:t>Api</a:t>
            </a:r>
            <a:r>
              <a:rPr kumimoji="0" lang="zh-CN" altLang="en-US" sz="1800" b="0" i="0" u="none" strike="noStrike" kern="1200" cap="none" spc="0" normalizeH="0" baseline="0" noProof="0" dirty="0">
                <a:ln>
                  <a:noFill/>
                </a:ln>
                <a:solidFill>
                  <a:srgbClr val="1B2A95"/>
                </a:solidFill>
                <a:effectLst/>
                <a:uLnTx/>
                <a:uFillTx/>
                <a:latin typeface="+mn-lt"/>
                <a:ea typeface="+mn-ea"/>
                <a:cs typeface="+mn-cs"/>
              </a:rPr>
              <a:t>文档下载</a:t>
            </a: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endParaRPr kumimoji="0" lang="zh-CN" altLang="en-US" sz="1800" b="0" i="0" u="none" strike="noStrike" kern="1200" cap="none" spc="0" normalizeH="0" baseline="0" noProof="0" dirty="0">
              <a:ln>
                <a:noFill/>
              </a:ln>
              <a:solidFill>
                <a:srgbClr val="1B2A95"/>
              </a:solidFill>
              <a:effectLst/>
              <a:uLnTx/>
              <a:uFillTx/>
              <a:latin typeface="+mn-lt"/>
              <a:ea typeface="+mn-ea"/>
              <a:cs typeface="+mn-cs"/>
            </a:endParaRPr>
          </a:p>
          <a:p>
            <a:pPr marL="342900" marR="0" indent="-342900" defTabSz="914400" eaLnBrk="0" hangingPunct="0">
              <a:lnSpc>
                <a:spcPct val="80000"/>
              </a:lnSpc>
              <a:spcBef>
                <a:spcPct val="20000"/>
              </a:spcBef>
              <a:buClrTx/>
              <a:buSzTx/>
              <a:buFontTx/>
              <a:defRPr/>
            </a:pPr>
            <a:r>
              <a:rPr kumimoji="0" lang="zh-CN" altLang="en-US" sz="1800" b="0" kern="1200" cap="none" spc="0" normalizeH="0" baseline="0" noProof="0" dirty="0">
                <a:solidFill>
                  <a:srgbClr val="1B2A95"/>
                </a:solidFill>
                <a:latin typeface="+mn-lt"/>
                <a:ea typeface="+mn-ea"/>
                <a:cs typeface="+mn-cs"/>
              </a:rPr>
              <a:t>☆ </a:t>
            </a:r>
            <a:r>
              <a:rPr kumimoji="0" lang="en-US" altLang="zh-CN" sz="1800" b="0" kern="1200" cap="none" spc="0" normalizeH="0" baseline="0" noProof="0" dirty="0">
                <a:solidFill>
                  <a:srgbClr val="1B2A95"/>
                </a:solidFill>
                <a:latin typeface="+mn-lt"/>
                <a:ea typeface="+mn-ea"/>
                <a:cs typeface="+mn-cs"/>
              </a:rPr>
              <a:t>Bruce </a:t>
            </a:r>
            <a:r>
              <a:rPr kumimoji="0" lang="en-US" altLang="zh-CN" sz="1800" b="0" kern="1200" cap="none" spc="0" normalizeH="0" baseline="0" noProof="0" dirty="0" err="1">
                <a:solidFill>
                  <a:srgbClr val="1B2A95"/>
                </a:solidFill>
                <a:latin typeface="+mn-lt"/>
                <a:ea typeface="+mn-ea"/>
                <a:cs typeface="+mn-cs"/>
              </a:rPr>
              <a:t>Eckel</a:t>
            </a:r>
            <a:r>
              <a:rPr kumimoji="0" lang="zh-CN" altLang="en-US" sz="1800" b="0" kern="1200" cap="none" spc="0" normalizeH="0" baseline="0" noProof="0" dirty="0">
                <a:solidFill>
                  <a:srgbClr val="1B2A95"/>
                </a:solidFill>
                <a:latin typeface="+mn-lt"/>
                <a:ea typeface="+mn-ea"/>
                <a:cs typeface="+mn-cs"/>
              </a:rPr>
              <a:t>：</a:t>
            </a:r>
            <a:r>
              <a:rPr kumimoji="0" lang="en-US" altLang="zh-CN" sz="1800" b="0" kern="1200" cap="none" spc="0" normalizeH="0" baseline="0" noProof="0" dirty="0">
                <a:solidFill>
                  <a:srgbClr val="1B2A95"/>
                </a:solidFill>
                <a:latin typeface="+mn-lt"/>
                <a:ea typeface="+mn-ea"/>
                <a:cs typeface="+mn-cs"/>
              </a:rPr>
              <a:t>《Thinking in Java》(Fourth Edition)</a:t>
            </a:r>
            <a:endParaRPr kumimoji="0" lang="en-US" altLang="zh-CN"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endParaRPr kumimoji="0" lang="en-US" altLang="zh-CN"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r>
              <a:rPr kumimoji="0" lang="en-US" altLang="zh-CN" sz="1800" b="0" kern="1200" cap="none" spc="0" normalizeH="0" baseline="0" noProof="0" dirty="0">
                <a:solidFill>
                  <a:srgbClr val="1B2A95"/>
                </a:solidFill>
                <a:latin typeface="+mn-lt"/>
                <a:ea typeface="+mn-ea"/>
                <a:cs typeface="+mn-cs"/>
              </a:rPr>
              <a:t>☆James Gosling:《The Java Programming Language(Third Edition)》(</a:t>
            </a:r>
            <a:r>
              <a:rPr kumimoji="0" lang="zh-CN" altLang="en-US" sz="1800" b="0" kern="1200" cap="none" spc="0" normalizeH="0" baseline="0" noProof="0" dirty="0">
                <a:solidFill>
                  <a:srgbClr val="1B2A95"/>
                </a:solidFill>
                <a:latin typeface="+mn-lt"/>
                <a:ea typeface="+mn-ea"/>
                <a:cs typeface="+mn-cs"/>
              </a:rPr>
              <a:t>有翻译版</a:t>
            </a:r>
            <a:r>
              <a:rPr kumimoji="0" lang="en-US" altLang="zh-CN" sz="1800" b="0" kern="1200" cap="none" spc="0" normalizeH="0" baseline="0" noProof="0" dirty="0">
                <a:solidFill>
                  <a:srgbClr val="1B2A95"/>
                </a:solidFill>
                <a:latin typeface="+mn-lt"/>
                <a:ea typeface="+mn-ea"/>
                <a:cs typeface="+mn-cs"/>
              </a:rPr>
              <a:t>)</a:t>
            </a:r>
            <a:endParaRPr kumimoji="0" lang="en-US" altLang="zh-CN"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endParaRPr kumimoji="0" lang="en-US" altLang="zh-CN" sz="1800" b="0" u="sng"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r>
              <a:rPr kumimoji="0" lang="en-US" altLang="zh-CN" sz="1800" b="0" kern="1200" cap="none" spc="0" normalizeH="0" baseline="0" noProof="0" dirty="0">
                <a:solidFill>
                  <a:srgbClr val="1B2A95"/>
                </a:solidFill>
                <a:latin typeface="+mn-lt"/>
                <a:ea typeface="+mn-ea"/>
                <a:cs typeface="+mn-cs"/>
              </a:rPr>
              <a:t>☆</a:t>
            </a:r>
            <a:r>
              <a:rPr kumimoji="0" lang="zh-CN" altLang="en-US" sz="1800" b="0" kern="1200" cap="none" spc="0" normalizeH="0" baseline="0" noProof="0" dirty="0">
                <a:solidFill>
                  <a:srgbClr val="1B2A95"/>
                </a:solidFill>
                <a:latin typeface="+mn-lt"/>
                <a:ea typeface="+mn-ea"/>
                <a:cs typeface="+mn-cs"/>
              </a:rPr>
              <a:t>陈昊鹏 译</a:t>
            </a:r>
            <a:r>
              <a:rPr kumimoji="0" lang="en-US" altLang="zh-CN" sz="1800" b="0" kern="1200" cap="none" spc="0" normalizeH="0" baseline="0" noProof="0" dirty="0">
                <a:solidFill>
                  <a:srgbClr val="1B2A95"/>
                </a:solidFill>
                <a:latin typeface="+mn-lt"/>
                <a:ea typeface="+mn-ea"/>
                <a:cs typeface="+mn-cs"/>
              </a:rPr>
              <a:t>《Java</a:t>
            </a:r>
            <a:r>
              <a:rPr kumimoji="0" lang="zh-CN" altLang="en-US" sz="1800" b="0" kern="1200" cap="none" spc="0" normalizeH="0" baseline="0" noProof="0" dirty="0">
                <a:solidFill>
                  <a:srgbClr val="1B2A95"/>
                </a:solidFill>
                <a:latin typeface="+mn-lt"/>
                <a:ea typeface="+mn-ea"/>
                <a:cs typeface="+mn-cs"/>
              </a:rPr>
              <a:t>编程思想</a:t>
            </a:r>
            <a:r>
              <a:rPr kumimoji="0" lang="en-US" altLang="zh-CN" sz="1800" b="0" kern="1200" cap="none" spc="0" normalizeH="0" baseline="0" noProof="0" dirty="0">
                <a:solidFill>
                  <a:srgbClr val="1B2A95"/>
                </a:solidFill>
                <a:latin typeface="+mn-lt"/>
                <a:ea typeface="+mn-ea"/>
                <a:cs typeface="+mn-cs"/>
              </a:rPr>
              <a:t>》</a:t>
            </a:r>
            <a:endParaRPr kumimoji="0" lang="zh-CN" altLang="en-US"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endParaRPr kumimoji="0" lang="zh-CN" altLang="en-US"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r>
              <a:rPr kumimoji="0" lang="zh-CN" altLang="en-US" sz="1800" b="0" kern="1200" cap="none" spc="0" normalizeH="0" baseline="0" noProof="0" dirty="0">
                <a:solidFill>
                  <a:srgbClr val="1B2A95"/>
                </a:solidFill>
                <a:latin typeface="+mn-lt"/>
                <a:ea typeface="+mn-ea"/>
                <a:cs typeface="+mn-cs"/>
              </a:rPr>
              <a:t>☆相关杂志</a:t>
            </a:r>
            <a:r>
              <a:rPr kumimoji="0" lang="en-US" altLang="zh-CN" sz="1800" b="0" kern="1200" cap="none" spc="0" normalizeH="0" baseline="0" noProof="0" dirty="0">
                <a:solidFill>
                  <a:srgbClr val="1B2A95"/>
                </a:solidFill>
                <a:latin typeface="+mn-lt"/>
                <a:ea typeface="+mn-ea"/>
                <a:cs typeface="+mn-cs"/>
              </a:rPr>
              <a:t>:《Java World》(http://www.javaworld.com)</a:t>
            </a:r>
            <a:endParaRPr kumimoji="0" lang="en-US" altLang="zh-CN"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r>
              <a:rPr kumimoji="0" lang="en-US" altLang="zh-CN" sz="1800" b="0" kern="1200" cap="none" spc="0" normalizeH="0" baseline="0" noProof="0" dirty="0">
                <a:solidFill>
                  <a:srgbClr val="1B2A95"/>
                </a:solidFill>
                <a:latin typeface="+mn-lt"/>
                <a:ea typeface="+mn-ea"/>
                <a:cs typeface="+mn-cs"/>
              </a:rPr>
              <a:t>                     《Java Developer</a:t>
            </a:r>
            <a:r>
              <a:rPr kumimoji="0" lang="en-US" altLang="zh-CN" sz="1800" b="0" kern="1200" cap="none" spc="0" normalizeH="0" baseline="0" noProof="0" dirty="0">
                <a:solidFill>
                  <a:srgbClr val="1B2A95"/>
                </a:solidFill>
                <a:latin typeface="Arial" panose="020B0604020202020204"/>
                <a:ea typeface="+mn-ea"/>
                <a:cs typeface="+mn-cs"/>
              </a:rPr>
              <a:t>’</a:t>
            </a:r>
            <a:r>
              <a:rPr kumimoji="0" lang="en-US" altLang="zh-CN" sz="1800" b="0" kern="1200" cap="none" spc="0" normalizeH="0" baseline="0" noProof="0" dirty="0">
                <a:solidFill>
                  <a:srgbClr val="1B2A95"/>
                </a:solidFill>
                <a:latin typeface="+mn-lt"/>
                <a:ea typeface="+mn-ea"/>
                <a:cs typeface="+mn-cs"/>
              </a:rPr>
              <a:t>s Journal》(http://java.sys-con.com )</a:t>
            </a:r>
            <a:endParaRPr kumimoji="0" lang="en-US" altLang="zh-CN" sz="1800" b="0" kern="1200" cap="none" spc="0" normalizeH="0" baseline="0" noProof="0" dirty="0">
              <a:solidFill>
                <a:srgbClr val="1B2A95"/>
              </a:solidFill>
              <a:latin typeface="+mn-lt"/>
              <a:ea typeface="+mn-ea"/>
              <a:cs typeface="+mn-cs"/>
            </a:endParaRPr>
          </a:p>
          <a:p>
            <a:pPr marL="342900" marR="0" indent="-342900" defTabSz="914400" eaLnBrk="0" hangingPunct="0">
              <a:lnSpc>
                <a:spcPct val="80000"/>
              </a:lnSpc>
              <a:spcBef>
                <a:spcPct val="20000"/>
              </a:spcBef>
              <a:buClrTx/>
              <a:buSzTx/>
              <a:buFontTx/>
              <a:defRPr/>
            </a:pPr>
            <a:endParaRPr kumimoji="1" lang="en-US" altLang="zh-CN" sz="1800" kern="1200" cap="none" spc="0" normalizeH="0" baseline="0" noProof="0" dirty="0">
              <a:solidFill>
                <a:srgbClr val="FFFF99"/>
              </a:solidFill>
              <a:latin typeface="Times New Roman" panose="02020603050405020304" pitchFamily="18" charset="0"/>
              <a:ea typeface="+mn-ea"/>
              <a:cs typeface="+mn-cs"/>
            </a:endParaRPr>
          </a:p>
          <a:p>
            <a:pPr marL="342900" marR="0" indent="-342900" defTabSz="914400" eaLnBrk="0" hangingPunct="0">
              <a:lnSpc>
                <a:spcPct val="80000"/>
              </a:lnSpc>
              <a:spcBef>
                <a:spcPct val="20000"/>
              </a:spcBef>
              <a:buClrTx/>
              <a:buSzTx/>
              <a:buFontTx/>
              <a:defRPr/>
            </a:pPr>
            <a:r>
              <a:rPr kumimoji="1" lang="zh-CN" altLang="en-US" sz="1800" kern="1200" cap="none" spc="0" normalizeH="0" baseline="0" noProof="0" dirty="0">
                <a:solidFill>
                  <a:srgbClr val="C00000"/>
                </a:solidFill>
                <a:latin typeface="Times New Roman" panose="02020603050405020304" pitchFamily="18" charset="0"/>
                <a:ea typeface="+mn-ea"/>
                <a:cs typeface="+mn-cs"/>
              </a:rPr>
              <a:t>建议到网上看看</a:t>
            </a:r>
            <a:r>
              <a:rPr kumimoji="1" lang="en-US" altLang="zh-CN" sz="1800" kern="1200" cap="none" spc="0" normalizeH="0" baseline="0" noProof="0" dirty="0">
                <a:solidFill>
                  <a:srgbClr val="C00000"/>
                </a:solidFill>
                <a:latin typeface="Times New Roman" panose="02020603050405020304" pitchFamily="18" charset="0"/>
                <a:ea typeface="+mn-ea"/>
                <a:cs typeface="+mn-cs"/>
              </a:rPr>
              <a:t>《</a:t>
            </a:r>
            <a:r>
              <a:rPr kumimoji="1" lang="zh-CN" altLang="en-US" sz="1800" kern="1200" cap="none" spc="0" normalizeH="0" baseline="0" noProof="0" dirty="0">
                <a:solidFill>
                  <a:srgbClr val="C00000"/>
                </a:solidFill>
                <a:latin typeface="Times New Roman" panose="02020603050405020304" pitchFamily="18" charset="0"/>
                <a:ea typeface="+mn-ea"/>
                <a:cs typeface="+mn-cs"/>
              </a:rPr>
              <a:t>小议学习</a:t>
            </a:r>
            <a:r>
              <a:rPr kumimoji="1" lang="en-US" altLang="zh-CN" sz="1800" kern="1200" cap="none" spc="0" normalizeH="0" baseline="0" noProof="0" dirty="0">
                <a:solidFill>
                  <a:srgbClr val="C00000"/>
                </a:solidFill>
                <a:latin typeface="Times New Roman" panose="02020603050405020304" pitchFamily="18" charset="0"/>
                <a:ea typeface="+mn-ea"/>
                <a:cs typeface="+mn-cs"/>
              </a:rPr>
              <a:t>Java</a:t>
            </a:r>
            <a:r>
              <a:rPr kumimoji="1" lang="zh-CN" altLang="en-US" sz="1800" kern="1200" cap="none" spc="0" normalizeH="0" baseline="0" noProof="0" dirty="0">
                <a:solidFill>
                  <a:srgbClr val="C00000"/>
                </a:solidFill>
                <a:latin typeface="Times New Roman" panose="02020603050405020304" pitchFamily="18" charset="0"/>
                <a:ea typeface="+mn-ea"/>
                <a:cs typeface="+mn-cs"/>
              </a:rPr>
              <a:t>的浮躁心态</a:t>
            </a:r>
            <a:r>
              <a:rPr kumimoji="1" lang="en-US" altLang="zh-CN" sz="1800" kern="1200" cap="none" spc="0" normalizeH="0" baseline="0" noProof="0" dirty="0">
                <a:solidFill>
                  <a:srgbClr val="C00000"/>
                </a:solidFill>
                <a:latin typeface="Times New Roman" panose="02020603050405020304" pitchFamily="18" charset="0"/>
                <a:ea typeface="+mn-ea"/>
                <a:cs typeface="+mn-cs"/>
              </a:rPr>
              <a:t>》</a:t>
            </a:r>
            <a:endParaRPr kumimoji="1" lang="en-US" altLang="zh-CN" sz="1800" kern="1200" cap="none" spc="0" normalizeH="0" baseline="0" noProof="0" dirty="0">
              <a:solidFill>
                <a:srgbClr val="C00000"/>
              </a:solidFill>
              <a:latin typeface="Times New Roman" panose="02020603050405020304" pitchFamily="18" charset="0"/>
              <a:ea typeface="+mn-ea"/>
              <a:cs typeface="+mn-cs"/>
            </a:endParaRPr>
          </a:p>
          <a:p>
            <a:pPr marL="342900" marR="0" indent="-342900" defTabSz="914400" eaLnBrk="0" hangingPunct="0">
              <a:lnSpc>
                <a:spcPct val="80000"/>
              </a:lnSpc>
              <a:spcBef>
                <a:spcPct val="20000"/>
              </a:spcBef>
              <a:buClrTx/>
              <a:buSzTx/>
              <a:buFontTx/>
              <a:defRPr/>
            </a:pPr>
            <a:endParaRPr kumimoji="0" lang="en-US" altLang="zh-CN" sz="1800" b="0" kern="1200" cap="none" spc="0" normalizeH="0" baseline="0" noProof="0" dirty="0">
              <a:solidFill>
                <a:srgbClr val="1B2A95"/>
              </a:solidFill>
              <a:latin typeface="+mn-lt"/>
              <a:ea typeface="+mn-ea"/>
              <a:cs typeface="+mn-cs"/>
            </a:endParaRPr>
          </a:p>
          <a:p>
            <a:pPr marL="1143000" marR="0" lvl="2" indent="-228600" algn="l" defTabSz="914400" rtl="0" eaLnBrk="0" fontAlgn="base" latinLnBrk="0" hangingPunct="0">
              <a:lnSpc>
                <a:spcPct val="80000"/>
              </a:lnSpc>
              <a:spcBef>
                <a:spcPct val="20000"/>
              </a:spcBef>
              <a:spcAft>
                <a:spcPct val="0"/>
              </a:spcAft>
              <a:buClrTx/>
              <a:buSzTx/>
              <a:buFontTx/>
              <a:buNone/>
              <a:defRPr/>
            </a:pPr>
            <a:endParaRPr kumimoji="0" lang="en-US" altLang="zh-CN" sz="1800" b="0" i="0" u="none" strike="noStrike" kern="1200" cap="none" spc="0" normalizeH="0" baseline="0" noProof="0" dirty="0">
              <a:ln>
                <a:noFill/>
              </a:ln>
              <a:solidFill>
                <a:srgbClr val="1B2A95"/>
              </a:solidFill>
              <a:effectLst/>
              <a:uLnTx/>
              <a:uFillTx/>
              <a:latin typeface="+mn-lt"/>
              <a:ea typeface="+mn-ea"/>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20834" name="Text Box 3"/>
          <p:cNvSpPr txBox="1"/>
          <p:nvPr/>
        </p:nvSpPr>
        <p:spPr>
          <a:xfrm>
            <a:off x="914400" y="1143000"/>
            <a:ext cx="7994650" cy="4224655"/>
          </a:xfrm>
          <a:prstGeom prst="rect">
            <a:avLst/>
          </a:prstGeom>
          <a:noFill/>
          <a:ln w="9525">
            <a:noFill/>
          </a:ln>
        </p:spPr>
        <p:txBody>
          <a:bodyPr anchor="t">
            <a:spAutoFit/>
          </a:bodyPr>
          <a:p>
            <a:pPr marL="342900" indent="-342900">
              <a:lnSpc>
                <a:spcPct val="90000"/>
              </a:lnSpc>
              <a:spcBef>
                <a:spcPct val="20000"/>
              </a:spcBef>
            </a:pPr>
            <a:r>
              <a:rPr lang="en-US" altLang="zh-CN" sz="3200">
                <a:solidFill>
                  <a:srgbClr val="17385F"/>
                </a:solidFill>
                <a:latin typeface="Times New Roman" panose="02020603050405020304" pitchFamily="18" charset="0"/>
                <a:ea typeface="楷体_GB2312" pitchFamily="49" charset="-122"/>
              </a:rPr>
              <a:t>1. </a:t>
            </a:r>
            <a:r>
              <a:rPr lang="en-US" altLang="zh-CN" sz="3200">
                <a:solidFill>
                  <a:srgbClr val="17385F"/>
                </a:solidFill>
                <a:latin typeface="楷体" panose="02010609060101010101" pitchFamily="49" charset="-122"/>
                <a:ea typeface="楷体" panose="02010609060101010101" pitchFamily="49" charset="-122"/>
              </a:rPr>
              <a:t>为什么要学习</a:t>
            </a:r>
            <a:r>
              <a:rPr lang="en-US" altLang="zh-CN" sz="3200">
                <a:solidFill>
                  <a:srgbClr val="17385F"/>
                </a:solidFill>
                <a:latin typeface="Times New Roman" panose="02020603050405020304" pitchFamily="18" charset="0"/>
                <a:ea typeface="楷体_GB2312" pitchFamily="49" charset="-122"/>
              </a:rPr>
              <a:t>Java</a:t>
            </a:r>
            <a:r>
              <a:rPr lang="zh-CN" altLang="en-US" sz="3200">
                <a:solidFill>
                  <a:srgbClr val="17385F"/>
                </a:solidFill>
                <a:latin typeface="Times New Roman" panose="02020603050405020304" pitchFamily="18" charset="0"/>
                <a:ea typeface="楷体_GB2312" pitchFamily="49" charset="-122"/>
              </a:rPr>
              <a:t>？</a:t>
            </a:r>
            <a:endParaRPr lang="zh-CN" altLang="en-US" sz="3200">
              <a:solidFill>
                <a:srgbClr val="17385F"/>
              </a:solidFill>
              <a:latin typeface="Times New Roman" panose="02020603050405020304" pitchFamily="18" charset="0"/>
              <a:ea typeface="楷体_GB2312" pitchFamily="49" charset="-12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_GB2312" pitchFamily="49" charset="-122"/>
              </a:rPr>
              <a:t>2.</a:t>
            </a:r>
            <a:r>
              <a:rPr lang="en-US" altLang="zh-CN" sz="3200">
                <a:solidFill>
                  <a:srgbClr val="17385F"/>
                </a:solidFill>
                <a:latin typeface="Times New Roman" panose="02020603050405020304" pitchFamily="18" charset="0"/>
                <a:ea typeface="楷体_GB2312" pitchFamily="49" charset="-122"/>
                <a:sym typeface="Wingdings" panose="05000000000000000000" pitchFamily="2" charset="2"/>
              </a:rPr>
              <a:t> </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故事</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3. </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的特性？</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4. JDK</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和</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OpenJDK</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5. 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和</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C/C++</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的区别？</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6. 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运行机制？</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虚拟机？</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JVM</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不同版本？</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342900" indent="-342900">
              <a:lnSpc>
                <a:spcPct val="90000"/>
              </a:lnSpc>
              <a:spcBef>
                <a:spcPct val="20000"/>
              </a:spcBef>
            </a:pP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7. </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配置</a:t>
            </a:r>
            <a:r>
              <a:rPr lang="en-US" altLang="zh-CN"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Java</a:t>
            </a:r>
            <a:r>
              <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开发环境。</a:t>
            </a:r>
            <a:endParaRPr lang="zh-CN" altLang="en-US" sz="3200">
              <a:solidFill>
                <a:srgbClr val="17385F"/>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p:txBody>
      </p:sp>
      <p:sp>
        <p:nvSpPr>
          <p:cNvPr id="120835" name="Text Box 2"/>
          <p:cNvSpPr txBox="1"/>
          <p:nvPr/>
        </p:nvSpPr>
        <p:spPr>
          <a:xfrm>
            <a:off x="914400" y="152400"/>
            <a:ext cx="8229600" cy="768350"/>
          </a:xfrm>
          <a:prstGeom prst="rect">
            <a:avLst/>
          </a:prstGeom>
          <a:noFill/>
          <a:ln w="9525">
            <a:noFill/>
          </a:ln>
        </p:spPr>
        <p:txBody>
          <a:bodyPr anchor="t">
            <a:spAutoFit/>
          </a:bodyPr>
          <a:p>
            <a:pPr algn="ctr" eaLnBrk="0" hangingPunct="0"/>
            <a:r>
              <a:rPr lang="zh-CN" altLang="en-US" sz="4400" dirty="0">
                <a:latin typeface="Times New Roman" panose="02020603050405020304" pitchFamily="18" charset="0"/>
                <a:ea typeface="楷体_GB2312" pitchFamily="49" charset="-122"/>
              </a:rPr>
              <a:t>课后思考</a:t>
            </a:r>
            <a:endParaRPr lang="zh-CN" altLang="en-US" sz="4400" dirty="0">
              <a:latin typeface="Times New Roman" panose="02020603050405020304" pitchFamily="18" charset="0"/>
              <a:ea typeface="楷体_GB2312" pitchFamily="49"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sp>
        <p:nvSpPr>
          <p:cNvPr id="146434" name="矩形 1"/>
          <p:cNvSpPr/>
          <p:nvPr/>
        </p:nvSpPr>
        <p:spPr>
          <a:xfrm>
            <a:off x="2209483" y="1752283"/>
            <a:ext cx="5005705" cy="1753235"/>
          </a:xfrm>
          <a:prstGeom prst="rect">
            <a:avLst/>
          </a:prstGeom>
          <a:noFill/>
          <a:ln w="9525">
            <a:noFill/>
          </a:ln>
        </p:spPr>
        <p:txBody>
          <a:bodyPr wrap="none" anchor="t">
            <a:spAutoFit/>
          </a:bodyPr>
          <a:p>
            <a:pPr algn="ctr"/>
            <a:r>
              <a:rPr lang="zh-CN" altLang="en-US" sz="5400">
                <a:solidFill>
                  <a:srgbClr val="FF0000"/>
                </a:solidFill>
                <a:latin typeface="楷体" panose="02010609060101010101" pitchFamily="49" charset="-122"/>
                <a:ea typeface="楷体" panose="02010609060101010101" pitchFamily="49" charset="-122"/>
              </a:rPr>
              <a:t>祝大家学的愉快</a:t>
            </a:r>
            <a:endParaRPr lang="en-US" altLang="zh-CN" sz="5400">
              <a:solidFill>
                <a:srgbClr val="FF0000"/>
              </a:solidFill>
              <a:latin typeface="Calibri" panose="020F0502020204030204" pitchFamily="34" charset="0"/>
              <a:ea typeface="方正姚体" panose="02010601030101010101" pitchFamily="2" charset="-122"/>
            </a:endParaRPr>
          </a:p>
          <a:p>
            <a:pPr algn="ctr"/>
            <a:r>
              <a:rPr lang="en-US" altLang="zh-CN" sz="5400">
                <a:solidFill>
                  <a:srgbClr val="FF0000"/>
                </a:solidFill>
                <a:latin typeface="Calibri" panose="020F0502020204030204" pitchFamily="34" charset="0"/>
                <a:ea typeface="方正姚体" panose="02010601030101010101" pitchFamily="2" charset="-122"/>
              </a:rPr>
              <a:t>Thank you</a:t>
            </a:r>
            <a:endParaRPr lang="en-US" altLang="zh-CN" sz="5400">
              <a:solidFill>
                <a:srgbClr val="FF0000"/>
              </a:solidFill>
              <a:latin typeface="Calibri" panose="020F0502020204030204" pitchFamily="34" charset="0"/>
              <a:ea typeface="方正姚体" panose="02010601030101010101" pitchFamily="2" charset="-122"/>
            </a:endParaRPr>
          </a:p>
        </p:txBody>
      </p:sp>
      <p:sp>
        <p:nvSpPr>
          <p:cNvPr id="2" name="文本框 1"/>
          <p:cNvSpPr txBox="1"/>
          <p:nvPr/>
        </p:nvSpPr>
        <p:spPr>
          <a:xfrm>
            <a:off x="1981200" y="4114800"/>
            <a:ext cx="5938520" cy="953135"/>
          </a:xfrm>
          <a:prstGeom prst="rect">
            <a:avLst/>
          </a:prstGeom>
          <a:noFill/>
        </p:spPr>
        <p:txBody>
          <a:bodyPr wrap="square" rtlCol="0" anchor="t">
            <a:spAutoFit/>
          </a:bodyPr>
          <a:p>
            <a:r>
              <a:rPr lang="zh-CN" altLang="en-US" sz="2800">
                <a:solidFill>
                  <a:srgbClr val="1B2A95"/>
                </a:solidFill>
                <a:latin typeface="楷体" panose="02010609060101010101" pitchFamily="49" charset="-122"/>
                <a:ea typeface="楷体" panose="02010609060101010101" pitchFamily="49" charset="-122"/>
                <a:cs typeface="楷体" panose="02010609060101010101" pitchFamily="49" charset="-122"/>
              </a:rPr>
              <a:t>Java诞生至今已经不仅仅是一门语言，背后所涵盖的是一个庞大的技术体系。</a:t>
            </a:r>
            <a:endParaRPr lang="zh-CN" altLang="en-US" sz="2800">
              <a:solidFill>
                <a:srgbClr val="1B2A95"/>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5"/>
          <p:cNvSpPr>
            <a:spLocks noGrp="1"/>
          </p:cNvSpPr>
          <p:nvPr>
            <p:ph type="title"/>
          </p:nvPr>
        </p:nvSpPr>
        <p:spPr/>
        <p:txBody>
          <a:bodyPr wrap="square" lIns="91440" tIns="45720" rIns="91440" bIns="45720" anchor="ctr"/>
          <a:p>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0962" name="灯片编号占位符 3"/>
          <p:cNvSpPr>
            <a:spLocks noGrp="1"/>
          </p:cNvSpPr>
          <p:nvPr>
            <p:ph type="sldNum" sz="quarter" idx="12"/>
          </p:nvPr>
        </p:nvSpPr>
        <p:spPr>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4096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2" name="图片 1"/>
          <p:cNvPicPr>
            <a:picLocks noChangeAspect="1"/>
          </p:cNvPicPr>
          <p:nvPr>
            <p:custDataLst>
              <p:tags r:id="rId2"/>
            </p:custDataLst>
          </p:nvPr>
        </p:nvPicPr>
        <p:blipFill>
          <a:blip r:embed="rId3"/>
          <a:stretch>
            <a:fillRect/>
          </a:stretch>
        </p:blipFill>
        <p:spPr>
          <a:xfrm>
            <a:off x="547370" y="1504950"/>
            <a:ext cx="8048625" cy="38481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5"/>
          <p:cNvSpPr>
            <a:spLocks noGrp="1"/>
          </p:cNvSpPr>
          <p:nvPr>
            <p:ph type="ctrTitle"/>
          </p:nvPr>
        </p:nvSpPr>
        <p:spPr/>
        <p:txBody>
          <a:bodyPr wrap="square" lIns="91440" tIns="45720" rIns="91440" bIns="45720" anchor="ctr"/>
          <a:p>
            <a:pPr>
              <a:buClrTx/>
              <a:buSzTx/>
              <a:buFontTx/>
            </a:pPr>
            <a:r>
              <a:rPr lang="zh-CN" altLang="en-US" b="1" dirty="0">
                <a:latin typeface="Times New Roman" panose="02020603050405020304" pitchFamily="18" charset="0"/>
                <a:ea typeface="华文楷体" panose="02010600040101010101" pitchFamily="2" charset="-122"/>
              </a:rPr>
              <a:t>为什么要学习</a:t>
            </a:r>
            <a:r>
              <a:rPr lang="en-US" altLang="zh-CN" b="1">
                <a:latin typeface="Times New Roman" panose="02020603050405020304" pitchFamily="18" charset="0"/>
                <a:ea typeface="华文楷体" panose="02010600040101010101" pitchFamily="2" charset="-122"/>
              </a:rPr>
              <a:t>Java </a:t>
            </a:r>
            <a:r>
              <a:rPr lang="zh-CN" altLang="en-US" b="1" dirty="0">
                <a:latin typeface="Times New Roman" panose="02020603050405020304" pitchFamily="18" charset="0"/>
                <a:ea typeface="华文楷体" panose="02010600040101010101" pitchFamily="2" charset="-122"/>
              </a:rPr>
              <a:t>？</a:t>
            </a:r>
            <a:endParaRPr lang="zh-CN" altLang="en-US" b="1" dirty="0">
              <a:latin typeface="Times New Roman" panose="02020603050405020304" pitchFamily="18" charset="0"/>
              <a:ea typeface="华文楷体" panose="02010600040101010101" pitchFamily="2" charset="-122"/>
            </a:endParaRPr>
          </a:p>
        </p:txBody>
      </p:sp>
      <p:sp>
        <p:nvSpPr>
          <p:cNvPr id="43011" name="灯片编号占位符 3"/>
          <p:cNvSpPr>
            <a:spLocks noGrp="1"/>
          </p:cNvSpPr>
          <p:nvPr>
            <p:ph type="sldNum" sz="quarter" idx="12"/>
          </p:nvPr>
        </p:nvSpPr>
        <p:spPr>
          <a:xfrm>
            <a:off x="7010400" y="6356350"/>
            <a:ext cx="2133600" cy="365125"/>
          </a:xfrm>
          <a:noFill/>
          <a:ln>
            <a:noFill/>
          </a:ln>
        </p:spPr>
        <p:txBody>
          <a:bodyPr wrap="square" lIns="91440" tIns="45720" rIns="91440" bIns="45720" anchor="ctr"/>
          <a:p>
            <a:pPr algn="r"/>
            <a:fld id="{9A0DB2DC-4C9A-4742-B13C-FB6460FD3503}" type="slidenum">
              <a:rPr lang="en-US" altLang="zh-CN" sz="1200" b="0">
                <a:solidFill>
                  <a:srgbClr val="898989"/>
                </a:solidFill>
                <a:latin typeface="Calibri" panose="020F0502020204030204" pitchFamily="34" charset="0"/>
                <a:ea typeface="宋体" panose="02010600030101010101" pitchFamily="2" charset="-122"/>
              </a:rPr>
            </a:fld>
            <a:endParaRPr lang="en-US" altLang="zh-CN" sz="1200" b="0">
              <a:solidFill>
                <a:srgbClr val="898989"/>
              </a:solidFill>
              <a:latin typeface="Calibri" panose="020F0502020204030204" pitchFamily="34" charset="0"/>
              <a:ea typeface="宋体" panose="02010600030101010101" pitchFamily="2" charset="-122"/>
            </a:endParaRPr>
          </a:p>
        </p:txBody>
      </p:sp>
      <p:pic>
        <p:nvPicPr>
          <p:cNvPr id="4301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2" name="图片 1"/>
          <p:cNvPicPr>
            <a:picLocks noChangeAspect="1"/>
          </p:cNvPicPr>
          <p:nvPr/>
        </p:nvPicPr>
        <p:blipFill>
          <a:blip r:embed="rId2"/>
          <a:stretch>
            <a:fillRect/>
          </a:stretch>
        </p:blipFill>
        <p:spPr>
          <a:xfrm>
            <a:off x="1243330" y="1143000"/>
            <a:ext cx="7647305" cy="3796030"/>
          </a:xfrm>
          <a:prstGeom prst="rect">
            <a:avLst/>
          </a:prstGeom>
        </p:spPr>
      </p:pic>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DOC_GUID" val="{74ca5e40-e7ee-4d2e-ac52-1e4efb20036d}"/>
  <p:tag name="KSO_WPP_MARK_KEY" val="dedb7dc6-7037-430a-88b3-68237c880740"/>
  <p:tag name="COMMONDATA" val="eyJoZGlkIjoiYTNkNTg1NTg4NjNlMTRlMDBhNGExNjM2NjhlMzk5ODIifQ=="/>
</p:tagLst>
</file>

<file path=ppt/tags/tag2.xml><?xml version="1.0" encoding="utf-8"?>
<p:tagLst xmlns:p="http://schemas.openxmlformats.org/presentationml/2006/main">
  <p:tag name="KSO_WM_UNIT_PLACING_PICTURE_USER_VIEWPORT" val="{&quot;height&quot;:6060,&quot;width&quot;:12675}"/>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SLIDE_MODEL_TYPE" val="timeline"/>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10929</Words>
  <Application>WPS 演示</Application>
  <PresentationFormat>在屏幕上显示</PresentationFormat>
  <Paragraphs>841</Paragraphs>
  <Slides>73</Slides>
  <Notes>43</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7</vt:i4>
      </vt:variant>
      <vt:variant>
        <vt:lpstr>幻灯片标题</vt:lpstr>
      </vt:variant>
      <vt:variant>
        <vt:i4>73</vt:i4>
      </vt:variant>
    </vt:vector>
  </HeadingPairs>
  <TitlesOfParts>
    <vt:vector size="107" baseType="lpstr">
      <vt:lpstr>Arial</vt:lpstr>
      <vt:lpstr>宋体</vt:lpstr>
      <vt:lpstr>Wingdings</vt:lpstr>
      <vt:lpstr>Calibri</vt:lpstr>
      <vt:lpstr>方正魏碑简体</vt:lpstr>
      <vt:lpstr>微软雅黑</vt:lpstr>
      <vt:lpstr>Rockwell</vt:lpstr>
      <vt:lpstr>Articulate Extrabold</vt:lpstr>
      <vt:lpstr>Segoe Print</vt:lpstr>
      <vt:lpstr>华文新魏</vt:lpstr>
      <vt:lpstr>方正姚体</vt:lpstr>
      <vt:lpstr>Times New Roman</vt:lpstr>
      <vt:lpstr>华文楷体</vt:lpstr>
      <vt:lpstr>楷体</vt:lpstr>
      <vt:lpstr>Arial Unicode MS</vt:lpstr>
      <vt:lpstr>黑体</vt:lpstr>
      <vt:lpstr>楷体_GB2312</vt:lpstr>
      <vt:lpstr>新宋体</vt:lpstr>
      <vt:lpstr>Rockwell</vt:lpstr>
      <vt:lpstr>Webdings</vt:lpstr>
      <vt:lpstr>Arial</vt:lpstr>
      <vt:lpstr>楷体_GB2312</vt:lpstr>
      <vt:lpstr>Tahoma</vt:lpstr>
      <vt:lpstr>方正舒体</vt:lpstr>
      <vt:lpstr>Adobe 宋体 Std L</vt:lpstr>
      <vt:lpstr>Office Theme</vt:lpstr>
      <vt:lpstr>1_Office Theme</vt:lpstr>
      <vt:lpstr>Visio.Drawing.11</vt:lpstr>
      <vt:lpstr>Visio.Drawing.11</vt:lpstr>
      <vt:lpstr>Visio.Drawing.11</vt:lpstr>
      <vt:lpstr>Visio.Drawing.11</vt:lpstr>
      <vt:lpstr>Visio.Drawing.11</vt:lpstr>
      <vt:lpstr>Visio.Drawing.11</vt:lpstr>
      <vt:lpstr>Visio.Drawing.11</vt:lpstr>
      <vt:lpstr>JAVA程序设计</vt:lpstr>
      <vt:lpstr>教学日历</vt:lpstr>
      <vt:lpstr>《Java程序设计》</vt:lpstr>
      <vt:lpstr>PowerPoint 演示文稿</vt:lpstr>
      <vt:lpstr>PowerPoint 演示文稿</vt:lpstr>
      <vt:lpstr>PowerPoint 演示文稿</vt:lpstr>
      <vt:lpstr>PowerPoint 演示文稿</vt:lpstr>
      <vt:lpstr>为什么要学习Java ？</vt:lpstr>
      <vt:lpstr>为什么要学习Java ？</vt:lpstr>
      <vt:lpstr>为什么要学习Java ？</vt:lpstr>
      <vt:lpstr>为什么要学习Java ？</vt:lpstr>
      <vt:lpstr>为什么要学习Java ？</vt:lpstr>
      <vt:lpstr>为什么要学习Java ？</vt:lpstr>
      <vt:lpstr>为什么要学习Java ？</vt:lpstr>
      <vt:lpstr>PowerPoint 演示文稿</vt:lpstr>
      <vt:lpstr>PowerPoint 演示文稿</vt:lpstr>
      <vt:lpstr>为什么要学习Java ？</vt:lpstr>
      <vt:lpstr>怎样学好Java?</vt:lpstr>
      <vt:lpstr>《Java程序设计》</vt:lpstr>
      <vt:lpstr>第1章 JAVA语言基础</vt:lpstr>
      <vt:lpstr>第1章Java语言基础</vt:lpstr>
      <vt:lpstr>1.1 Java概述 </vt:lpstr>
      <vt:lpstr>1.1 Java概述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Java编程参考</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Harold</dc:creator>
  <cp:lastModifiedBy>周柚</cp:lastModifiedBy>
  <cp:revision>476</cp:revision>
  <dcterms:created xsi:type="dcterms:W3CDTF">2008-04-11T00:21:00Z</dcterms:created>
  <dcterms:modified xsi:type="dcterms:W3CDTF">2024-02-29T09:41:28Z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BF6EA2E4-9B8E-4D7B-BC28-2DDA4654440D</vt:lpwstr>
  </property>
  <property fmtid="{D5CDD505-2E9C-101B-9397-08002B2CF9AE}" pid="3" name="ArticulatePath">
    <vt:lpwstr>Accel-Ed Overview-4</vt:lpwstr>
  </property>
  <property fmtid="{D5CDD505-2E9C-101B-9397-08002B2CF9AE}" pid="4" name="KSOProductBuildVer">
    <vt:lpwstr>2052-12.1.0.16388</vt:lpwstr>
  </property>
  <property fmtid="{D5CDD505-2E9C-101B-9397-08002B2CF9AE}" pid="5" name="KSOSaveFontToCloudKey">
    <vt:lpwstr>236705186_embed</vt:lpwstr>
  </property>
  <property fmtid="{D5CDD505-2E9C-101B-9397-08002B2CF9AE}" pid="6" name="ICV">
    <vt:lpwstr>0D9129B376CA4956AC45163F2CE8AF73</vt:lpwstr>
  </property>
</Properties>
</file>